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52"/>
  </p:notesMasterIdLst>
  <p:handoutMasterIdLst>
    <p:handoutMasterId r:id="rId53"/>
  </p:handoutMasterIdLst>
  <p:sldIdLst>
    <p:sldId id="256" r:id="rId5"/>
    <p:sldId id="465" r:id="rId6"/>
    <p:sldId id="472" r:id="rId7"/>
    <p:sldId id="467" r:id="rId8"/>
    <p:sldId id="500" r:id="rId9"/>
    <p:sldId id="501" r:id="rId10"/>
    <p:sldId id="474" r:id="rId11"/>
    <p:sldId id="502" r:id="rId12"/>
    <p:sldId id="512" r:id="rId13"/>
    <p:sldId id="513" r:id="rId14"/>
    <p:sldId id="514" r:id="rId15"/>
    <p:sldId id="515" r:id="rId16"/>
    <p:sldId id="516" r:id="rId17"/>
    <p:sldId id="517" r:id="rId18"/>
    <p:sldId id="518" r:id="rId19"/>
    <p:sldId id="519" r:id="rId20"/>
    <p:sldId id="520" r:id="rId21"/>
    <p:sldId id="521" r:id="rId22"/>
    <p:sldId id="522" r:id="rId23"/>
    <p:sldId id="523" r:id="rId24"/>
    <p:sldId id="524" r:id="rId25"/>
    <p:sldId id="525" r:id="rId26"/>
    <p:sldId id="526" r:id="rId27"/>
    <p:sldId id="527" r:id="rId28"/>
    <p:sldId id="528" r:id="rId29"/>
    <p:sldId id="529" r:id="rId30"/>
    <p:sldId id="530" r:id="rId31"/>
    <p:sldId id="497" r:id="rId32"/>
    <p:sldId id="531" r:id="rId33"/>
    <p:sldId id="532" r:id="rId34"/>
    <p:sldId id="533" r:id="rId35"/>
    <p:sldId id="534" r:id="rId36"/>
    <p:sldId id="535" r:id="rId37"/>
    <p:sldId id="536" r:id="rId38"/>
    <p:sldId id="537" r:id="rId39"/>
    <p:sldId id="538" r:id="rId40"/>
    <p:sldId id="539" r:id="rId41"/>
    <p:sldId id="540" r:id="rId42"/>
    <p:sldId id="541" r:id="rId43"/>
    <p:sldId id="542" r:id="rId44"/>
    <p:sldId id="543" r:id="rId45"/>
    <p:sldId id="544" r:id="rId46"/>
    <p:sldId id="498" r:id="rId47"/>
    <p:sldId id="507" r:id="rId48"/>
    <p:sldId id="508" r:id="rId49"/>
    <p:sldId id="510" r:id="rId50"/>
    <p:sldId id="511" r:id="rId51"/>
  </p:sldIdLst>
  <p:sldSz cx="9144000" cy="6858000" type="screen4x3"/>
  <p:notesSz cx="9928225" cy="6797675"/>
  <p:custDataLst>
    <p:tags r:id="rId5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6FF"/>
    <a:srgbClr val="F53939"/>
    <a:srgbClr val="F5FC9A"/>
    <a:srgbClr val="B21212"/>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76361" autoAdjust="0"/>
  </p:normalViewPr>
  <p:slideViewPr>
    <p:cSldViewPr>
      <p:cViewPr varScale="1">
        <p:scale>
          <a:sx n="82" d="100"/>
          <a:sy n="82" d="100"/>
        </p:scale>
        <p:origin x="98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14/03/2018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3/14/2018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299828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226857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961617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4848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888591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673814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251032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200271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5602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646085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526869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519440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713311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843389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867843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23744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357773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2438353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097058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157514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4074450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507191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750601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042363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837324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73360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9508240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045230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8253520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658531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1339177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3789089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4416884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9635892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6941155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0276160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7730178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459168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59352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71725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82097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979652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27611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14.1</a:t>
            </a:r>
            <a:r>
              <a:rPr lang="en-GB" sz="1000" b="1" baseline="0" dirty="0" smtClean="0">
                <a:latin typeface="Arial" panose="020B0604020202020204" pitchFamily="34" charset="0"/>
                <a:cs typeface="Arial" panose="020B0604020202020204" pitchFamily="34" charset="0"/>
              </a:rPr>
              <a:t> – Maintaining the Internal Environment</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2987824" y="692696"/>
            <a:ext cx="21599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14.2 – Body Temperature Control</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5219400" y="692696"/>
            <a:ext cx="18008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14.3 – Blood Glucose Concentration Control</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859391"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774104" y="44624"/>
            <a:ext cx="1334400" cy="963636"/>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hyperlink" Target="Unit%2014/14.2%20-%20The%20Skin.mp4"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hyperlink" Target="Unit%2014/14.2%20-%20The%20Skin.mp4"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hyperlink" Target="Unit%2014/14.2%20-%20What%20is%20Homeostasis.mp4" TargetMode="External"/><Relationship Id="rId4" Type="http://schemas.openxmlformats.org/officeDocument/2006/relationships/hyperlink" Target="Unit%2014/14.2%20-%20Temperature%20Regulation.mp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hyperlink" Target="Unit%2014/14.2%20-%20Homeostasis%20and%20Feedback.mp4"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hyperlink" Target="Unit%2014/14.2%20-%20Homeostasis%20and%20Feedback.mp4"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Unit%2014/14.2%20-%20Homeostasis.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29.xml.rels><?xml version="1.0" encoding="UTF-8" standalone="yes"?>
<Relationships xmlns="http://schemas.openxmlformats.org/package/2006/relationships"><Relationship Id="rId3" Type="http://schemas.openxmlformats.org/officeDocument/2006/relationships/hyperlink" Target="Unit%2014/Activity%2014.1%20-%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Unit%2014/Activity%2014.1%20-%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image" Target="../media/image24.png"/><Relationship Id="rId4" Type="http://schemas.openxmlformats.org/officeDocument/2006/relationships/hyperlink" Target="Unit%2014/activity_14.2.pd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36.xml.rels><?xml version="1.0" encoding="UTF-8" standalone="yes"?>
<Relationships xmlns="http://schemas.openxmlformats.org/package/2006/relationships"><Relationship Id="rId3" Type="http://schemas.openxmlformats.org/officeDocument/2006/relationships/hyperlink" Target="Unit%2014/14.3%20-%20Diabetes.mp4"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slide" Target="slide43.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Unit%2014/14%20-%20End%20of%20Chapter%20Questions.doc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Unit%2014/14%20-%20End%20of%20Chapter%20Questions.doc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Unit%2014/14%20-%20End%20of%20Chapter%20Questions.docx"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Unit%2014/14%20-%20End%20of%20Chapter%20Questions.docx"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Unit%2014/14%20-%20End%20of%20Chapter%20Questions.docx"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589240"/>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IE" sz="72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14 </a:t>
            </a:r>
            <a:r>
              <a:rPr lang="en-IE" sz="7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GB" sz="72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Homeostasis</a:t>
            </a:r>
            <a:endParaRPr lang="en-GB" sz="7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260648"/>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555776" y="285616"/>
            <a:ext cx="6480720"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Biology </a:t>
            </a:r>
            <a:r>
              <a:rPr lang="en-GB" sz="3200" b="1" smtClean="0">
                <a:solidFill>
                  <a:schemeClr val="tx1">
                    <a:lumMod val="50000"/>
                    <a:lumOff val="50000"/>
                  </a:schemeClr>
                </a:solidFill>
              </a:rPr>
              <a:t>– iGCSE </a:t>
            </a:r>
          </a:p>
          <a:p>
            <a:pPr algn="r"/>
            <a:r>
              <a:rPr lang="en-GB" sz="3200" b="1" smtClean="0">
                <a:solidFill>
                  <a:schemeClr val="tx1">
                    <a:lumMod val="50000"/>
                    <a:lumOff val="50000"/>
                  </a:schemeClr>
                </a:solidFill>
              </a:rPr>
              <a:t>2017-19</a:t>
            </a:r>
            <a:endParaRPr lang="en-GB" sz="3600" b="1" smtClean="0">
              <a:solidFill>
                <a:schemeClr val="tx1">
                  <a:lumMod val="50000"/>
                  <a:lumOff val="50000"/>
                </a:schemeClr>
              </a:solidFill>
            </a:endParaRPr>
          </a:p>
          <a:p>
            <a:pPr algn="r"/>
            <a:r>
              <a:rPr lang="en-GB" sz="3600" b="1" smtClean="0">
                <a:solidFill>
                  <a:schemeClr val="tx1">
                    <a:lumMod val="50000"/>
                    <a:lumOff val="50000"/>
                  </a:schemeClr>
                </a:solidFill>
              </a:rPr>
              <a:t>Year 09-11</a:t>
            </a:r>
            <a:endParaRPr lang="en-GB" sz="3600" b="1" dirty="0">
              <a:solidFill>
                <a:schemeClr val="tx1">
                  <a:lumMod val="50000"/>
                  <a:lumOff val="50000"/>
                </a:schemeClr>
              </a:solidFill>
            </a:endParaRPr>
          </a:p>
        </p:txBody>
      </p:sp>
      <p:pic>
        <p:nvPicPr>
          <p:cNvPr id="2052" name="Picture 4" descr="https://media.gq.com/photos/572e3154c779e9c54a94b674/3:2/w_800/GettyImages-1042932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074278"/>
            <a:ext cx="4608512" cy="30704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331872"/>
            <a:ext cx="1658112"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14 </a:t>
            </a:r>
            <a:r>
              <a:rPr lang="en-US" sz="3600" dirty="0" smtClean="0"/>
              <a:t>- Homeostasis</a:t>
            </a:r>
            <a:endParaRPr lang="en-US" sz="36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178</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544616"/>
          </a:xfrm>
          <a:prstGeom prst="roundRect">
            <a:avLst>
              <a:gd name="adj" fmla="val 389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79513" y="1165676"/>
            <a:ext cx="5976664" cy="5355312"/>
          </a:xfrm>
          <a:prstGeom prst="rect">
            <a:avLst/>
          </a:prstGeom>
        </p:spPr>
        <p:txBody>
          <a:bodyPr wrap="square">
            <a:spAutoFit/>
          </a:bodyPr>
          <a:lstStyle/>
          <a:p>
            <a:pPr>
              <a:buClr>
                <a:srgbClr val="0070C0"/>
              </a:buClr>
              <a:buSzPct val="80000"/>
            </a:pPr>
            <a:r>
              <a:rPr lang="en-US" sz="1900" b="1" dirty="0" smtClean="0">
                <a:solidFill>
                  <a:srgbClr val="C00000"/>
                </a:solidFill>
              </a:rPr>
              <a:t>Marine Iguanas</a:t>
            </a:r>
            <a:endParaRPr lang="en-US" sz="1900" b="1" dirty="0" smtClean="0">
              <a:solidFill>
                <a:srgbClr val="C00000"/>
              </a:solidFill>
            </a:endParaRPr>
          </a:p>
          <a:p>
            <a:pPr marL="355600" indent="-355600">
              <a:buClr>
                <a:srgbClr val="0070C0"/>
              </a:buClr>
              <a:buSzPct val="80000"/>
              <a:buFont typeface="Wingdings 3" panose="05040102010807070707" pitchFamily="18" charset="2"/>
              <a:buChar char=""/>
            </a:pPr>
            <a:r>
              <a:rPr lang="en-US" sz="1900" dirty="0"/>
              <a:t>Marine iguanas are reptiles - a type of lizard (Figure 14.1). They are found only in the remote Galapagos Islands in the Pacific Ocean.</a:t>
            </a:r>
          </a:p>
          <a:p>
            <a:pPr marL="355600" indent="-355600">
              <a:buClr>
                <a:srgbClr val="0070C0"/>
              </a:buClr>
              <a:buSzPct val="80000"/>
              <a:buFont typeface="Wingdings 3" panose="05040102010807070707" pitchFamily="18" charset="2"/>
              <a:buChar char=""/>
            </a:pPr>
            <a:r>
              <a:rPr lang="en-US" sz="1900" dirty="0"/>
              <a:t>These iguanas are almost the only reptiles that spend part of their time in the sea. They feed on seaweed, which most of them find on the rocks when the tide is out. But larger individuals need to find more food, and they dive into the sea in search of seaweed. They are able to go down to 25 m. The sea in this region is extremely cold, but the rocks on the shore get very hot during the day, when sunlight shines onto them.</a:t>
            </a:r>
          </a:p>
          <a:p>
            <a:pPr marL="355600" indent="-355600">
              <a:buClr>
                <a:srgbClr val="0070C0"/>
              </a:buClr>
              <a:buSzPct val="80000"/>
              <a:buFont typeface="Wingdings 3" panose="05040102010807070707" pitchFamily="18" charset="2"/>
              <a:buChar char=""/>
            </a:pPr>
            <a:r>
              <a:rPr lang="en-US" sz="1900" dirty="0"/>
              <a:t>Reptiles, unlike mammals, are not able to regulate their body temperature internally, and these lizards are no exception. When it enters the sea, an iguana’s body temperature begins to fall, as heat is transferred from its body into the cold sea water.</a:t>
            </a:r>
            <a:endParaRPr lang="en-US" sz="1900" dirty="0"/>
          </a:p>
        </p:txBody>
      </p:sp>
      <p:sp>
        <p:nvSpPr>
          <p:cNvPr id="3" name="Rectangle 2"/>
          <p:cNvSpPr/>
          <p:nvPr/>
        </p:nvSpPr>
        <p:spPr>
          <a:xfrm>
            <a:off x="6228184" y="3140968"/>
            <a:ext cx="2592288" cy="1323439"/>
          </a:xfrm>
          <a:prstGeom prst="rect">
            <a:avLst/>
          </a:prstGeom>
        </p:spPr>
        <p:txBody>
          <a:bodyPr wrap="square">
            <a:spAutoFit/>
          </a:bodyPr>
          <a:lstStyle/>
          <a:p>
            <a:r>
              <a:rPr lang="en-US" sz="1600" b="1" dirty="0"/>
              <a:t>Figure 14.1 </a:t>
            </a:r>
            <a:r>
              <a:rPr lang="en-US" sz="1600" dirty="0" smtClean="0"/>
              <a:t>- A </a:t>
            </a:r>
            <a:r>
              <a:rPr lang="en-US" sz="1600" dirty="0"/>
              <a:t>large marine iguana basks on the rocks to raise its body temperature, after a long dive into the cold ocean.</a:t>
            </a:r>
          </a:p>
        </p:txBody>
      </p:sp>
      <p:pic>
        <p:nvPicPr>
          <p:cNvPr id="1026" name="Picture 2" descr="Image result for marine iguan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77" y="1307892"/>
            <a:ext cx="2652228" cy="17610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rine iguan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7" y="4578634"/>
            <a:ext cx="2664295" cy="199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799378"/>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14 </a:t>
            </a:r>
            <a:r>
              <a:rPr lang="en-US" sz="3600" dirty="0" smtClean="0"/>
              <a:t>- Homeostasis</a:t>
            </a:r>
            <a:endParaRPr lang="en-US" sz="36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178</a:t>
            </a:r>
            <a:endParaRPr lang="en-GB" sz="960" b="1" dirty="0">
              <a:latin typeface="Arial" panose="020B0604020202020204" pitchFamily="34" charset="0"/>
              <a:cs typeface="Arial" panose="020B0604020202020204" pitchFamily="34" charset="0"/>
            </a:endParaRPr>
          </a:p>
        </p:txBody>
      </p:sp>
      <p:sp>
        <p:nvSpPr>
          <p:cNvPr id="2" name="Rounded Rectangle 1"/>
          <p:cNvSpPr/>
          <p:nvPr/>
        </p:nvSpPr>
        <p:spPr>
          <a:xfrm>
            <a:off x="179512" y="1124744"/>
            <a:ext cx="8712968" cy="5544616"/>
          </a:xfrm>
          <a:prstGeom prst="roundRect">
            <a:avLst>
              <a:gd name="adj" fmla="val 389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79513" y="1165676"/>
            <a:ext cx="5976664" cy="5632311"/>
          </a:xfrm>
          <a:prstGeom prst="rect">
            <a:avLst/>
          </a:prstGeom>
        </p:spPr>
        <p:txBody>
          <a:bodyPr wrap="square">
            <a:spAutoFit/>
          </a:bodyPr>
          <a:lstStyle/>
          <a:p>
            <a:pPr>
              <a:buClr>
                <a:srgbClr val="0070C0"/>
              </a:buClr>
              <a:buSzPct val="80000"/>
            </a:pPr>
            <a:r>
              <a:rPr lang="en-US" b="1" dirty="0" smtClean="0">
                <a:solidFill>
                  <a:srgbClr val="C00000"/>
                </a:solidFill>
              </a:rPr>
              <a:t>Marine Iguanas</a:t>
            </a:r>
            <a:endParaRPr lang="en-US" b="1" dirty="0" smtClean="0">
              <a:solidFill>
                <a:srgbClr val="C00000"/>
              </a:solidFill>
            </a:endParaRPr>
          </a:p>
          <a:p>
            <a:pPr marL="355600" indent="-355600">
              <a:buClr>
                <a:srgbClr val="0070C0"/>
              </a:buClr>
              <a:buSzPct val="80000"/>
              <a:buFont typeface="Wingdings 3" panose="05040102010807070707" pitchFamily="18" charset="2"/>
              <a:buChar char=""/>
            </a:pPr>
            <a:r>
              <a:rPr lang="en-US" dirty="0"/>
              <a:t>As its temperature drops, the metabolic reactions in the iguana’s body slow down. This affects its activity - its movements get slower and slower as it gets colder, until eventually it is forced to leave the water and bask on the rocks to warm up again. This explains why these large individuals do most of their feeding round about midday, when the sun is at its hottest.</a:t>
            </a:r>
          </a:p>
          <a:p>
            <a:pPr marL="355600" indent="-355600">
              <a:buClr>
                <a:srgbClr val="0070C0"/>
              </a:buClr>
              <a:buSzPct val="80000"/>
              <a:buFont typeface="Wingdings 3" panose="05040102010807070707" pitchFamily="18" charset="2"/>
              <a:buChar char=""/>
            </a:pPr>
            <a:r>
              <a:rPr lang="en-US" dirty="0"/>
              <a:t>At other times, they might not be able to get their body temperature back up again, and would stay cold and slow-moving for a long time after they have been in the sea.</a:t>
            </a:r>
          </a:p>
          <a:p>
            <a:pPr marL="355600" indent="-355600">
              <a:buClr>
                <a:srgbClr val="0070C0"/>
              </a:buClr>
              <a:buSzPct val="80000"/>
              <a:buFont typeface="Wingdings 3" panose="05040102010807070707" pitchFamily="18" charset="2"/>
              <a:buChar char=""/>
            </a:pPr>
            <a:r>
              <a:rPr lang="en-US" dirty="0"/>
              <a:t>Smaller marine iguanas do not feed like this. These smaller individuals feed only on the shore. Their small bodies have a larger surface area to volume ratio, so they lose heat faster. Submerged in cold sea water, they would cool down so fast that they would not have time to feed before they had to emerge and warm up again.</a:t>
            </a:r>
            <a:endParaRPr lang="en-US" dirty="0"/>
          </a:p>
        </p:txBody>
      </p:sp>
      <p:sp>
        <p:nvSpPr>
          <p:cNvPr id="3" name="Rectangle 2"/>
          <p:cNvSpPr/>
          <p:nvPr/>
        </p:nvSpPr>
        <p:spPr>
          <a:xfrm>
            <a:off x="6228184" y="3140968"/>
            <a:ext cx="2592288" cy="1323439"/>
          </a:xfrm>
          <a:prstGeom prst="rect">
            <a:avLst/>
          </a:prstGeom>
        </p:spPr>
        <p:txBody>
          <a:bodyPr wrap="square">
            <a:spAutoFit/>
          </a:bodyPr>
          <a:lstStyle/>
          <a:p>
            <a:r>
              <a:rPr lang="en-US" sz="1600" b="1" dirty="0"/>
              <a:t>Figure 14.1 </a:t>
            </a:r>
            <a:r>
              <a:rPr lang="en-US" sz="1600" dirty="0" smtClean="0"/>
              <a:t>- A </a:t>
            </a:r>
            <a:r>
              <a:rPr lang="en-US" sz="1600" dirty="0"/>
              <a:t>large marine iguana basks on the rocks to raise its body temperature, after a long dive into the cold ocean.</a:t>
            </a:r>
          </a:p>
        </p:txBody>
      </p:sp>
      <p:pic>
        <p:nvPicPr>
          <p:cNvPr id="1026" name="Picture 2" descr="Image result for marine iguan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156177" y="1307892"/>
            <a:ext cx="2652228" cy="176106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rine iguan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56177" y="4578634"/>
            <a:ext cx="2664295" cy="199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819398"/>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14.1 – Maintaining the Internal Environment</a:t>
            </a:r>
            <a:endParaRPr lang="en-US" sz="3100" dirty="0"/>
          </a:p>
        </p:txBody>
      </p:sp>
      <p:sp>
        <p:nvSpPr>
          <p:cNvPr id="34" name="Rectangle 33"/>
          <p:cNvSpPr/>
          <p:nvPr/>
        </p:nvSpPr>
        <p:spPr>
          <a:xfrm>
            <a:off x="179512" y="1124744"/>
            <a:ext cx="5904655" cy="5632311"/>
          </a:xfrm>
          <a:prstGeom prst="rect">
            <a:avLst/>
          </a:prstGeom>
        </p:spPr>
        <p:txBody>
          <a:bodyPr wrap="square">
            <a:spAutoFit/>
          </a:bodyPr>
          <a:lstStyle/>
          <a:p>
            <a:pPr>
              <a:buClr>
                <a:srgbClr val="0070C0"/>
              </a:buClr>
              <a:buSzPct val="80000"/>
            </a:pPr>
            <a:r>
              <a:rPr lang="en-US" sz="2000" b="1" dirty="0" smtClean="0">
                <a:solidFill>
                  <a:srgbClr val="C00000"/>
                </a:solidFill>
              </a:rPr>
              <a:t>14.1 </a:t>
            </a:r>
            <a:r>
              <a:rPr lang="en-US" sz="2000" b="1" dirty="0">
                <a:solidFill>
                  <a:srgbClr val="C00000"/>
                </a:solidFill>
              </a:rPr>
              <a:t>Maintaining the internal environment</a:t>
            </a:r>
          </a:p>
          <a:p>
            <a:pPr marL="355600" indent="-355600">
              <a:buClr>
                <a:srgbClr val="0070C0"/>
              </a:buClr>
              <a:buSzPct val="80000"/>
              <a:buFont typeface="Wingdings 3" panose="05040102010807070707" pitchFamily="18" charset="2"/>
              <a:buChar char=""/>
            </a:pPr>
            <a:r>
              <a:rPr lang="en-US" sz="2000" dirty="0"/>
              <a:t>The environment (surroundings) of a living organism is always changing. Think about your own environment. The temperature of the air around you changes.</a:t>
            </a:r>
          </a:p>
          <a:p>
            <a:pPr marL="355600" indent="-355600">
              <a:buClr>
                <a:srgbClr val="0070C0"/>
              </a:buClr>
              <a:buSzPct val="80000"/>
              <a:buFont typeface="Wingdings 3" panose="05040102010807070707" pitchFamily="18" charset="2"/>
              <a:buChar char=""/>
            </a:pPr>
            <a:r>
              <a:rPr lang="en-US" sz="2000" dirty="0"/>
              <a:t>For example, if you live in a temperate country, it might be -</a:t>
            </a:r>
            <a:r>
              <a:rPr lang="en-US" sz="2000" dirty="0" smtClean="0"/>
              <a:t>10°C </a:t>
            </a:r>
            <a:r>
              <a:rPr lang="en-US" sz="2000" dirty="0"/>
              <a:t>outside on a cold day in winter, and </a:t>
            </a:r>
            <a:r>
              <a:rPr lang="en-US" sz="2000" dirty="0" smtClean="0"/>
              <a:t>23°C </a:t>
            </a:r>
            <a:r>
              <a:rPr lang="en-US" sz="2000" dirty="0"/>
              <a:t>indoors. If you live in the tropics, the outside temperature may be well over 40 °C.</a:t>
            </a:r>
          </a:p>
          <a:p>
            <a:pPr marL="355600" indent="-355600">
              <a:buClr>
                <a:srgbClr val="0070C0"/>
              </a:buClr>
              <a:buSzPct val="80000"/>
              <a:buFont typeface="Wingdings 3" panose="05040102010807070707" pitchFamily="18" charset="2"/>
              <a:buChar char=""/>
            </a:pPr>
            <a:r>
              <a:rPr lang="en-US" sz="2000" dirty="0"/>
              <a:t>The cells inside your body, however, do not have a changing environment. Your body keeps the environment inside you almost the same, all the time. In the tissue fluid surrounding your cells, the temperature and amount of water are kept almost constant. So is the concentration of glucose. Keeping this internal environment constant is called homeostasis</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179</a:t>
            </a:r>
            <a:endParaRPr lang="en-GB" sz="960" b="1" dirty="0">
              <a:latin typeface="Arial" panose="020B0604020202020204" pitchFamily="34" charset="0"/>
              <a:cs typeface="Arial" panose="020B0604020202020204" pitchFamily="34" charset="0"/>
            </a:endParaRPr>
          </a:p>
        </p:txBody>
      </p:sp>
      <p:pic>
        <p:nvPicPr>
          <p:cNvPr id="4098" name="Picture 2" descr="Image result for Homeostasi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084166" y="1124744"/>
            <a:ext cx="2820939" cy="243843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Homeostasi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7" y="3943798"/>
            <a:ext cx="2819401" cy="265355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5" action="ppaction://hlinksldjump"/>
          </p:cNvPr>
          <p:cNvSpPr txBox="1"/>
          <p:nvPr/>
        </p:nvSpPr>
        <p:spPr>
          <a:xfrm>
            <a:off x="8465882" y="3573016"/>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146304381"/>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14.1 – Maintaining the Internal Environment</a:t>
            </a:r>
            <a:endParaRPr lang="en-US" sz="3100" dirty="0"/>
          </a:p>
        </p:txBody>
      </p:sp>
      <p:sp>
        <p:nvSpPr>
          <p:cNvPr id="34" name="Rectangle 33"/>
          <p:cNvSpPr/>
          <p:nvPr/>
        </p:nvSpPr>
        <p:spPr>
          <a:xfrm>
            <a:off x="179512" y="1124744"/>
            <a:ext cx="5688511" cy="5743111"/>
          </a:xfrm>
          <a:prstGeom prst="rect">
            <a:avLst/>
          </a:prstGeom>
        </p:spPr>
        <p:txBody>
          <a:bodyPr wrap="square">
            <a:spAutoFit/>
          </a:bodyPr>
          <a:lstStyle/>
          <a:p>
            <a:pPr>
              <a:buClr>
                <a:srgbClr val="0070C0"/>
              </a:buClr>
              <a:buSzPct val="80000"/>
            </a:pPr>
            <a:r>
              <a:rPr lang="en-US" sz="2040" b="1" dirty="0" smtClean="0">
                <a:solidFill>
                  <a:srgbClr val="C00000"/>
                </a:solidFill>
              </a:rPr>
              <a:t>14.1 </a:t>
            </a:r>
            <a:r>
              <a:rPr lang="en-US" sz="2040" b="1" dirty="0">
                <a:solidFill>
                  <a:srgbClr val="C00000"/>
                </a:solidFill>
              </a:rPr>
              <a:t>Maintaining the internal environment</a:t>
            </a:r>
          </a:p>
          <a:p>
            <a:pPr marL="355600" indent="-355600">
              <a:buClr>
                <a:srgbClr val="0070C0"/>
              </a:buClr>
              <a:buSzPct val="80000"/>
              <a:buFont typeface="Wingdings 3" panose="05040102010807070707" pitchFamily="18" charset="2"/>
              <a:buChar char=""/>
            </a:pPr>
            <a:r>
              <a:rPr lang="en-US" sz="2040" dirty="0" smtClean="0"/>
              <a:t>Homeostasis </a:t>
            </a:r>
            <a:r>
              <a:rPr lang="en-US" sz="2040" dirty="0"/>
              <a:t>is very important. It helps your cells </a:t>
            </a:r>
            <a:r>
              <a:rPr lang="en-US" sz="2040" dirty="0" smtClean="0"/>
              <a:t>to </a:t>
            </a:r>
            <a:r>
              <a:rPr lang="en-US" sz="2040" dirty="0"/>
              <a:t>work as efficiently as possible. Keeping a constant </a:t>
            </a:r>
            <a:r>
              <a:rPr lang="en-US" sz="2040" dirty="0" smtClean="0"/>
              <a:t>temperature </a:t>
            </a:r>
            <a:r>
              <a:rPr lang="en-US" sz="2040" dirty="0"/>
              <a:t>of around </a:t>
            </a:r>
            <a:r>
              <a:rPr lang="en-US" sz="2040" dirty="0" smtClean="0"/>
              <a:t>37°C </a:t>
            </a:r>
            <a:r>
              <a:rPr lang="en-US" sz="2040" dirty="0"/>
              <a:t>helps enzymes to work at me optimum rate. </a:t>
            </a:r>
            <a:endParaRPr lang="en-US" sz="2040" dirty="0" smtClean="0"/>
          </a:p>
          <a:p>
            <a:pPr marL="355600" indent="-355600">
              <a:buClr>
                <a:srgbClr val="0070C0"/>
              </a:buClr>
              <a:buSzPct val="80000"/>
              <a:buFont typeface="Wingdings 3" panose="05040102010807070707" pitchFamily="18" charset="2"/>
              <a:buChar char=""/>
            </a:pPr>
            <a:r>
              <a:rPr lang="en-US" sz="2040" dirty="0" smtClean="0"/>
              <a:t>Keeping </a:t>
            </a:r>
            <a:r>
              <a:rPr lang="en-US" sz="2040" dirty="0"/>
              <a:t>a constant amount of </a:t>
            </a:r>
            <a:r>
              <a:rPr lang="en-US" sz="2040" dirty="0" smtClean="0"/>
              <a:t>water means </a:t>
            </a:r>
            <a:r>
              <a:rPr lang="en-US" sz="2040" dirty="0"/>
              <a:t>that your cells are not damaged by absorbing or losing too much water by osmosis. </a:t>
            </a:r>
            <a:endParaRPr lang="en-US" sz="2040" dirty="0" smtClean="0"/>
          </a:p>
          <a:p>
            <a:pPr marL="355600" indent="-355600">
              <a:buClr>
                <a:srgbClr val="0070C0"/>
              </a:buClr>
              <a:buSzPct val="80000"/>
              <a:buFont typeface="Wingdings 3" panose="05040102010807070707" pitchFamily="18" charset="2"/>
              <a:buChar char=""/>
            </a:pPr>
            <a:r>
              <a:rPr lang="en-US" sz="2040" dirty="0" smtClean="0"/>
              <a:t>Keeping </a:t>
            </a:r>
            <a:r>
              <a:rPr lang="en-US" sz="2040" dirty="0"/>
              <a:t>a constant concentration of glucose means that there is always enough fuel for respiration.</a:t>
            </a:r>
          </a:p>
          <a:p>
            <a:pPr marL="355600" indent="-355600">
              <a:buClr>
                <a:srgbClr val="0070C0"/>
              </a:buClr>
              <a:buSzPct val="80000"/>
              <a:buFont typeface="Wingdings 3" panose="05040102010807070707" pitchFamily="18" charset="2"/>
              <a:buChar char=""/>
            </a:pPr>
            <a:r>
              <a:rPr lang="en-US" sz="2040" dirty="0"/>
              <a:t>In this chapter, you will see how homeostasis is carried out in humans. The nervous system and various endocrine glands are involved, as well as the skin, pancreas and liver.</a:t>
            </a:r>
            <a:endParaRPr lang="en-US" sz="204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179</a:t>
            </a:r>
            <a:endParaRPr lang="en-GB" sz="960" b="1" dirty="0">
              <a:latin typeface="Arial" panose="020B0604020202020204" pitchFamily="34" charset="0"/>
              <a:cs typeface="Arial" panose="020B0604020202020204" pitchFamily="34" charset="0"/>
            </a:endParaRPr>
          </a:p>
        </p:txBody>
      </p:sp>
      <p:pic>
        <p:nvPicPr>
          <p:cNvPr id="5" name="Picture 2" descr="Image result for Homeostasi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68024" y="1124745"/>
            <a:ext cx="3037081" cy="26252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omeostasi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68143" y="3789040"/>
            <a:ext cx="3035425" cy="28568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465882" y="364502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654844868"/>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4968551" cy="5509200"/>
          </a:xfrm>
          <a:prstGeom prst="rect">
            <a:avLst/>
          </a:prstGeom>
        </p:spPr>
        <p:txBody>
          <a:bodyPr wrap="square">
            <a:spAutoFit/>
          </a:bodyPr>
          <a:lstStyle/>
          <a:p>
            <a:pPr>
              <a:buClr>
                <a:srgbClr val="0070C0"/>
              </a:buClr>
              <a:buSzPct val="80000"/>
            </a:pPr>
            <a:r>
              <a:rPr lang="en-US" sz="2200" b="1" dirty="0" smtClean="0">
                <a:solidFill>
                  <a:srgbClr val="C00000"/>
                </a:solidFill>
              </a:rPr>
              <a:t>Mammals and birds are endothermic</a:t>
            </a:r>
          </a:p>
          <a:p>
            <a:pPr marL="355600" indent="-355600">
              <a:buClr>
                <a:srgbClr val="0070C0"/>
              </a:buClr>
              <a:buSzPct val="80000"/>
              <a:buFont typeface="Wingdings 3" panose="05040102010807070707" pitchFamily="18" charset="2"/>
              <a:buChar char=""/>
            </a:pPr>
            <a:r>
              <a:rPr lang="en-US" sz="2200" dirty="0" smtClean="0"/>
              <a:t>Some animals - including ourselves - are very good at controlling their body temperature. They can keep their temperature almost constant, even though the temperature of their environment changes.</a:t>
            </a:r>
          </a:p>
          <a:p>
            <a:pPr marL="355600" indent="-355600">
              <a:buClr>
                <a:srgbClr val="0070C0"/>
              </a:buClr>
              <a:buSzPct val="80000"/>
              <a:buFont typeface="Wingdings 3" panose="05040102010807070707" pitchFamily="18" charset="2"/>
              <a:buChar char=""/>
            </a:pPr>
            <a:r>
              <a:rPr lang="en-US" sz="2200" dirty="0" smtClean="0"/>
              <a:t>Animals </a:t>
            </a:r>
            <a:r>
              <a:rPr lang="en-US" sz="2200" dirty="0"/>
              <a:t>that can do this are called endothermic animals. This term means that they get their heat energy from within themselves (‘endo’ means within). Mammals and birds are endothermic (Figure 14.2). Animals that don’t do this are called ectothermic.</a:t>
            </a:r>
            <a:endParaRPr lang="en-US" sz="2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179</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5292080" y="1426717"/>
            <a:ext cx="3588144" cy="1703605"/>
          </a:xfrm>
          <a:prstGeom prst="rect">
            <a:avLst/>
          </a:prstGeom>
        </p:spPr>
      </p:pic>
      <p:pic>
        <p:nvPicPr>
          <p:cNvPr id="3" name="Picture 2"/>
          <p:cNvPicPr>
            <a:picLocks noChangeAspect="1"/>
          </p:cNvPicPr>
          <p:nvPr/>
        </p:nvPicPr>
        <p:blipFill>
          <a:blip r:embed="rId4">
            <a:lum bright="-47000" contrast="75000"/>
            <a:extLst>
              <a:ext uri="{28A0092B-C50C-407E-A947-70E740481C1C}">
                <a14:useLocalDpi xmlns:a14="http://schemas.microsoft.com/office/drawing/2010/main" val="0"/>
              </a:ext>
            </a:extLst>
          </a:blip>
          <a:stretch>
            <a:fillRect/>
          </a:stretch>
        </p:blipFill>
        <p:spPr>
          <a:xfrm>
            <a:off x="5292080" y="4509120"/>
            <a:ext cx="3588144" cy="1231494"/>
          </a:xfrm>
          <a:prstGeom prst="rect">
            <a:avLst/>
          </a:prstGeom>
        </p:spPr>
      </p:pic>
      <p:sp>
        <p:nvSpPr>
          <p:cNvPr id="7" name="Rectangle 6"/>
          <p:cNvSpPr/>
          <p:nvPr/>
        </p:nvSpPr>
        <p:spPr>
          <a:xfrm>
            <a:off x="5697437" y="1052736"/>
            <a:ext cx="2739853" cy="369332"/>
          </a:xfrm>
          <a:prstGeom prst="rect">
            <a:avLst/>
          </a:prstGeom>
        </p:spPr>
        <p:txBody>
          <a:bodyPr wrap="none">
            <a:spAutoFit/>
          </a:bodyPr>
          <a:lstStyle/>
          <a:p>
            <a:r>
              <a:rPr lang="en-US" dirty="0"/>
              <a:t>Outside temperature 0°C</a:t>
            </a:r>
          </a:p>
        </p:txBody>
      </p:sp>
      <p:sp>
        <p:nvSpPr>
          <p:cNvPr id="8" name="Rectangle 7"/>
          <p:cNvSpPr/>
          <p:nvPr/>
        </p:nvSpPr>
        <p:spPr>
          <a:xfrm>
            <a:off x="5148064" y="3130323"/>
            <a:ext cx="3732160" cy="1077218"/>
          </a:xfrm>
          <a:prstGeom prst="rect">
            <a:avLst/>
          </a:prstGeom>
        </p:spPr>
        <p:txBody>
          <a:bodyPr wrap="square">
            <a:spAutoFit/>
          </a:bodyPr>
          <a:lstStyle/>
          <a:p>
            <a:r>
              <a:rPr lang="en-US" sz="1600" dirty="0" smtClean="0"/>
              <a:t>At 0</a:t>
            </a:r>
            <a:r>
              <a:rPr lang="en-US" sz="1600" baseline="30000" dirty="0" smtClean="0"/>
              <a:t>0</a:t>
            </a:r>
            <a:r>
              <a:rPr lang="en-US" sz="1600" dirty="0" smtClean="0"/>
              <a:t>C, an </a:t>
            </a:r>
            <a:r>
              <a:rPr lang="en-US" sz="1600" dirty="0"/>
              <a:t>ectothermic animal’s metabolic rate slows down, </a:t>
            </a:r>
            <a:r>
              <a:rPr lang="en-US" sz="1600" dirty="0" smtClean="0"/>
              <a:t>because </a:t>
            </a:r>
            <a:r>
              <a:rPr lang="en-US" sz="1600" dirty="0"/>
              <a:t>its body temperature is also 0°C.The animal is inactive.</a:t>
            </a:r>
          </a:p>
        </p:txBody>
      </p:sp>
      <p:sp>
        <p:nvSpPr>
          <p:cNvPr id="9" name="Rectangle 8"/>
          <p:cNvSpPr/>
          <p:nvPr/>
        </p:nvSpPr>
        <p:spPr>
          <a:xfrm>
            <a:off x="5148064" y="5802947"/>
            <a:ext cx="3732160" cy="830997"/>
          </a:xfrm>
          <a:prstGeom prst="rect">
            <a:avLst/>
          </a:prstGeom>
        </p:spPr>
        <p:txBody>
          <a:bodyPr wrap="square">
            <a:spAutoFit/>
          </a:bodyPr>
          <a:lstStyle/>
          <a:p>
            <a:r>
              <a:rPr lang="en-US" sz="1600" dirty="0"/>
              <a:t>At 20°C,an ectothermic animal’s body temperature is 20 °C. Its metabolic rate speeds up, and it becomes active.</a:t>
            </a:r>
          </a:p>
        </p:txBody>
      </p:sp>
      <p:sp>
        <p:nvSpPr>
          <p:cNvPr id="10" name="Rectangle 9"/>
          <p:cNvSpPr/>
          <p:nvPr/>
        </p:nvSpPr>
        <p:spPr>
          <a:xfrm>
            <a:off x="5697437" y="4149080"/>
            <a:ext cx="2903359" cy="369332"/>
          </a:xfrm>
          <a:prstGeom prst="rect">
            <a:avLst/>
          </a:prstGeom>
        </p:spPr>
        <p:txBody>
          <a:bodyPr wrap="none">
            <a:spAutoFit/>
          </a:bodyPr>
          <a:lstStyle/>
          <a:p>
            <a:r>
              <a:rPr lang="en-US" dirty="0"/>
              <a:t>Outside temperature </a:t>
            </a:r>
            <a:r>
              <a:rPr lang="en-US" dirty="0" smtClean="0"/>
              <a:t>20</a:t>
            </a:r>
            <a:r>
              <a:rPr lang="en-US" baseline="30000" dirty="0" smtClean="0"/>
              <a:t>0</a:t>
            </a:r>
            <a:r>
              <a:rPr lang="en-US" dirty="0" smtClean="0"/>
              <a:t>C</a:t>
            </a:r>
            <a:endParaRPr lang="en-US" dirty="0"/>
          </a:p>
        </p:txBody>
      </p:sp>
      <p:sp>
        <p:nvSpPr>
          <p:cNvPr id="13" name="TextBox 12">
            <a:hlinkClick r:id="rId5" action="ppaction://hlinksldjump"/>
          </p:cNvPr>
          <p:cNvSpPr txBox="1"/>
          <p:nvPr/>
        </p:nvSpPr>
        <p:spPr>
          <a:xfrm>
            <a:off x="8465882" y="263691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33813052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8712967" cy="2585323"/>
          </a:xfrm>
          <a:prstGeom prst="rect">
            <a:avLst/>
          </a:prstGeom>
        </p:spPr>
        <p:txBody>
          <a:bodyPr wrap="square">
            <a:spAutoFit/>
          </a:bodyPr>
          <a:lstStyle/>
          <a:p>
            <a:pPr marL="355600" indent="-355600">
              <a:buClr>
                <a:srgbClr val="0070C0"/>
              </a:buClr>
              <a:buSzPct val="80000"/>
              <a:buFont typeface="Wingdings 3" panose="05040102010807070707" pitchFamily="18" charset="2"/>
              <a:buChar char=""/>
            </a:pPr>
            <a:r>
              <a:rPr lang="en-US" dirty="0" smtClean="0"/>
              <a:t>Being </a:t>
            </a:r>
            <a:r>
              <a:rPr lang="en-US" dirty="0"/>
              <a:t>endothermic has great advantages. If the internal body temperature can be kept at around 37 °C, then enzymes can always work very efficiently, no matter what the outside temperature is. Metabolism can keep going, even when it is cold outside. In cold weather, or at night, an endothermic animal can be active when a ectothermic animal is too cold to move.</a:t>
            </a:r>
          </a:p>
          <a:p>
            <a:pPr marL="355600" indent="-355600">
              <a:buClr>
                <a:srgbClr val="0070C0"/>
              </a:buClr>
              <a:buSzPct val="80000"/>
              <a:buFont typeface="Wingdings 3" panose="05040102010807070707" pitchFamily="18" charset="2"/>
              <a:buChar char=""/>
            </a:pPr>
            <a:r>
              <a:rPr lang="en-US" dirty="0"/>
              <a:t>But there is a price to pay. The energy to keep warm has to come from somewhere. Endothermic animals get their heat energy from food, by respiration. Because of this, endothermic animals have to eat far more food than ectothermic ones.</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180</a:t>
            </a:r>
            <a:endParaRPr lang="en-GB" sz="960" b="1" dirty="0">
              <a:latin typeface="Arial" panose="020B0604020202020204" pitchFamily="34" charset="0"/>
              <a:cs typeface="Arial" panose="020B0604020202020204" pitchFamily="34" charset="0"/>
            </a:endParaRPr>
          </a:p>
        </p:txBody>
      </p:sp>
      <p:sp>
        <p:nvSpPr>
          <p:cNvPr id="14" name="Rectangle 13"/>
          <p:cNvSpPr/>
          <p:nvPr/>
        </p:nvSpPr>
        <p:spPr>
          <a:xfrm>
            <a:off x="161206" y="5589240"/>
            <a:ext cx="4651073" cy="1077218"/>
          </a:xfrm>
          <a:prstGeom prst="rect">
            <a:avLst/>
          </a:prstGeom>
        </p:spPr>
        <p:txBody>
          <a:bodyPr wrap="square">
            <a:spAutoFit/>
          </a:bodyPr>
          <a:lstStyle/>
          <a:p>
            <a:r>
              <a:rPr lang="en-US" sz="1600" dirty="0" smtClean="0"/>
              <a:t>At 0</a:t>
            </a:r>
            <a:r>
              <a:rPr lang="en-US" sz="1600" baseline="30000" dirty="0" smtClean="0"/>
              <a:t>0</a:t>
            </a:r>
            <a:r>
              <a:rPr lang="en-US" sz="1600" dirty="0" smtClean="0"/>
              <a:t>C.an </a:t>
            </a:r>
            <a:r>
              <a:rPr lang="en-US" sz="1600" dirty="0"/>
              <a:t>endothermic animal remains active. Its cells produce </a:t>
            </a:r>
            <a:r>
              <a:rPr lang="en-US" sz="1600" dirty="0" smtClean="0"/>
              <a:t>heat </a:t>
            </a:r>
            <a:r>
              <a:rPr lang="en-US" sz="1600" dirty="0"/>
              <a:t>by breaking down food through respiration. Its body </a:t>
            </a:r>
            <a:r>
              <a:rPr lang="en-US" sz="1600" dirty="0" smtClean="0"/>
              <a:t>temperature </a:t>
            </a:r>
            <a:r>
              <a:rPr lang="en-US" sz="1600" dirty="0"/>
              <a:t>stays high enough to keep its metabolism going.</a:t>
            </a:r>
          </a:p>
        </p:txBody>
      </p:sp>
      <p:sp>
        <p:nvSpPr>
          <p:cNvPr id="15" name="Rectangle 14"/>
          <p:cNvSpPr/>
          <p:nvPr/>
        </p:nvSpPr>
        <p:spPr>
          <a:xfrm>
            <a:off x="4812279" y="5592142"/>
            <a:ext cx="4067945" cy="1077218"/>
          </a:xfrm>
          <a:prstGeom prst="rect">
            <a:avLst/>
          </a:prstGeom>
        </p:spPr>
        <p:txBody>
          <a:bodyPr wrap="square">
            <a:spAutoFit/>
          </a:bodyPr>
          <a:lstStyle/>
          <a:p>
            <a:r>
              <a:rPr lang="en-US" sz="1600" dirty="0"/>
              <a:t>At 20°C,an endothermic animal is no more active than at 0°C, because its body temperature does not change. It may even be less active, to avoid overheating.</a:t>
            </a: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04" y="4077072"/>
            <a:ext cx="2915816" cy="1491760"/>
          </a:xfrm>
          <a:prstGeom prst="rect">
            <a:avLst/>
          </a:prstGeom>
        </p:spPr>
      </p:pic>
      <p:sp>
        <p:nvSpPr>
          <p:cNvPr id="18" name="Rectangle 17"/>
          <p:cNvSpPr/>
          <p:nvPr/>
        </p:nvSpPr>
        <p:spPr>
          <a:xfrm>
            <a:off x="5580112" y="3717032"/>
            <a:ext cx="2903359" cy="369332"/>
          </a:xfrm>
          <a:prstGeom prst="rect">
            <a:avLst/>
          </a:prstGeom>
        </p:spPr>
        <p:txBody>
          <a:bodyPr wrap="none">
            <a:spAutoFit/>
          </a:bodyPr>
          <a:lstStyle/>
          <a:p>
            <a:r>
              <a:rPr lang="en-US" dirty="0"/>
              <a:t>Outside temperature </a:t>
            </a:r>
            <a:r>
              <a:rPr lang="en-US" dirty="0" smtClean="0"/>
              <a:t>20</a:t>
            </a:r>
            <a:r>
              <a:rPr lang="en-US" baseline="30000" dirty="0" smtClean="0"/>
              <a:t>0</a:t>
            </a:r>
            <a:r>
              <a:rPr lang="en-US" dirty="0" smtClean="0"/>
              <a:t>C</a:t>
            </a:r>
            <a:endParaRPr lang="en-US" dirty="0"/>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2120" y="4108795"/>
            <a:ext cx="2735967" cy="1460037"/>
          </a:xfrm>
          <a:prstGeom prst="rect">
            <a:avLst/>
          </a:prstGeom>
        </p:spPr>
      </p:pic>
      <p:sp>
        <p:nvSpPr>
          <p:cNvPr id="20" name="Rectangle 19"/>
          <p:cNvSpPr/>
          <p:nvPr/>
        </p:nvSpPr>
        <p:spPr>
          <a:xfrm>
            <a:off x="1048074" y="3669127"/>
            <a:ext cx="2731838" cy="369332"/>
          </a:xfrm>
          <a:prstGeom prst="rect">
            <a:avLst/>
          </a:prstGeom>
        </p:spPr>
        <p:txBody>
          <a:bodyPr wrap="none">
            <a:spAutoFit/>
          </a:bodyPr>
          <a:lstStyle/>
          <a:p>
            <a:r>
              <a:rPr lang="en-US" dirty="0"/>
              <a:t>Outside temperature </a:t>
            </a:r>
            <a:r>
              <a:rPr lang="en-US" dirty="0" smtClean="0"/>
              <a:t>0</a:t>
            </a:r>
            <a:r>
              <a:rPr lang="en-US" baseline="30000" dirty="0" smtClean="0"/>
              <a:t>0</a:t>
            </a:r>
            <a:r>
              <a:rPr lang="en-US" dirty="0" smtClean="0"/>
              <a:t>C</a:t>
            </a:r>
            <a:endParaRPr lang="en-US" dirty="0"/>
          </a:p>
        </p:txBody>
      </p:sp>
      <p:sp>
        <p:nvSpPr>
          <p:cNvPr id="10" name="Rectangle 9"/>
          <p:cNvSpPr/>
          <p:nvPr/>
        </p:nvSpPr>
        <p:spPr>
          <a:xfrm>
            <a:off x="3391830" y="3298344"/>
            <a:ext cx="5500650" cy="369332"/>
          </a:xfrm>
          <a:prstGeom prst="rect">
            <a:avLst/>
          </a:prstGeom>
        </p:spPr>
        <p:txBody>
          <a:bodyPr wrap="square">
            <a:spAutoFit/>
          </a:bodyPr>
          <a:lstStyle/>
          <a:p>
            <a:r>
              <a:rPr lang="en-US" b="1" dirty="0" smtClean="0"/>
              <a:t>Figure 14.2 </a:t>
            </a:r>
            <a:r>
              <a:rPr lang="en-US" dirty="0" smtClean="0"/>
              <a:t>- Ectothermic </a:t>
            </a:r>
            <a:r>
              <a:rPr lang="en-US" dirty="0"/>
              <a:t>and endothermic animals.</a:t>
            </a:r>
          </a:p>
        </p:txBody>
      </p:sp>
      <p:sp>
        <p:nvSpPr>
          <p:cNvPr id="23" name="TextBox 22">
            <a:hlinkClick r:id="rId5" action="ppaction://hlinksldjump"/>
          </p:cNvPr>
          <p:cNvSpPr txBox="1"/>
          <p:nvPr/>
        </p:nvSpPr>
        <p:spPr>
          <a:xfrm>
            <a:off x="8465882" y="220486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5477292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8712967" cy="5443029"/>
          </a:xfrm>
          <a:prstGeom prst="rect">
            <a:avLst/>
          </a:prstGeom>
        </p:spPr>
        <p:txBody>
          <a:bodyPr wrap="square">
            <a:spAutoFit/>
          </a:bodyPr>
          <a:lstStyle/>
          <a:p>
            <a:pPr>
              <a:buClr>
                <a:srgbClr val="0070C0"/>
              </a:buClr>
              <a:buSzPct val="80000"/>
            </a:pPr>
            <a:r>
              <a:rPr lang="en-US" sz="1830" b="1" dirty="0">
                <a:solidFill>
                  <a:srgbClr val="C00000"/>
                </a:solidFill>
              </a:rPr>
              <a:t>The skin</a:t>
            </a:r>
          </a:p>
          <a:p>
            <a:pPr marL="355600" indent="-355600">
              <a:buClr>
                <a:srgbClr val="0070C0"/>
              </a:buClr>
              <a:buSzPct val="80000"/>
              <a:buFont typeface="Wingdings 3" panose="05040102010807070707" pitchFamily="18" charset="2"/>
              <a:buChar char=""/>
            </a:pPr>
            <a:r>
              <a:rPr lang="en-US" sz="1830" dirty="0"/>
              <a:t>One of the most important organs involved in temperature regulation in mammals is the </a:t>
            </a:r>
            <a:r>
              <a:rPr lang="en-US" sz="1830" dirty="0" smtClean="0"/>
              <a:t>skin. Figure </a:t>
            </a:r>
            <a:r>
              <a:rPr lang="en-US" sz="1830" dirty="0"/>
              <a:t>14.3 shows a section through human skin.</a:t>
            </a:r>
          </a:p>
          <a:p>
            <a:pPr marL="355600" indent="-355600">
              <a:buClr>
                <a:srgbClr val="0070C0"/>
              </a:buClr>
              <a:buSzPct val="80000"/>
              <a:buFont typeface="Wingdings 3" panose="05040102010807070707" pitchFamily="18" charset="2"/>
              <a:buChar char=""/>
            </a:pPr>
            <a:r>
              <a:rPr lang="en-US" sz="1830" dirty="0" smtClean="0"/>
              <a:t>Human </a:t>
            </a:r>
            <a:r>
              <a:rPr lang="en-US" sz="1830" dirty="0"/>
              <a:t>skin is made up of two layers. The top layer </a:t>
            </a:r>
            <a:r>
              <a:rPr lang="en-US" sz="1830" dirty="0" smtClean="0"/>
              <a:t>is </a:t>
            </a:r>
            <a:r>
              <a:rPr lang="en-US" sz="1830" dirty="0"/>
              <a:t>called the </a:t>
            </a:r>
            <a:r>
              <a:rPr lang="en-US" sz="1830" b="1" dirty="0">
                <a:solidFill>
                  <a:srgbClr val="FF0000"/>
                </a:solidFill>
              </a:rPr>
              <a:t>epidermis</a:t>
            </a:r>
            <a:r>
              <a:rPr lang="en-US" sz="1830" dirty="0"/>
              <a:t>, and the lower layer is the </a:t>
            </a:r>
            <a:r>
              <a:rPr lang="en-US" sz="1830" dirty="0" smtClean="0">
                <a:solidFill>
                  <a:srgbClr val="FF0000"/>
                </a:solidFill>
              </a:rPr>
              <a:t>dermis</a:t>
            </a:r>
            <a:r>
              <a:rPr lang="en-US" sz="1830" dirty="0" smtClean="0"/>
              <a:t>.</a:t>
            </a:r>
            <a:endParaRPr lang="en-US" sz="1830" dirty="0"/>
          </a:p>
          <a:p>
            <a:pPr marL="355600" indent="-355600">
              <a:buClr>
                <a:srgbClr val="0070C0"/>
              </a:buClr>
              <a:buSzPct val="80000"/>
              <a:buFont typeface="Wingdings 3" panose="05040102010807070707" pitchFamily="18" charset="2"/>
              <a:buChar char=""/>
            </a:pPr>
            <a:r>
              <a:rPr lang="en-US" sz="1830" dirty="0"/>
              <a:t>All the cells in the epidermis have been made in the layer of cells at the base of it. These cells are always dividing by a type of cell division called </a:t>
            </a:r>
            <a:r>
              <a:rPr lang="en-US" sz="1830" b="1" dirty="0">
                <a:solidFill>
                  <a:srgbClr val="FF0000"/>
                </a:solidFill>
              </a:rPr>
              <a:t>mitosis </a:t>
            </a:r>
            <a:r>
              <a:rPr lang="en-US" sz="1830" dirty="0"/>
              <a:t>(page 232). The new cells that are made gradually move towards the surface of the skin. As they go, they die, and fill up with a protein called </a:t>
            </a:r>
            <a:r>
              <a:rPr lang="en-US" sz="1830" b="1" dirty="0">
                <a:solidFill>
                  <a:srgbClr val="FF0000"/>
                </a:solidFill>
              </a:rPr>
              <a:t>keratin</a:t>
            </a:r>
            <a:r>
              <a:rPr lang="en-US" sz="1830" dirty="0"/>
              <a:t>. The top layer of the skin is made up of these dead cells. It is called the cornified layer.</a:t>
            </a:r>
          </a:p>
          <a:p>
            <a:pPr marL="355600" indent="-355600">
              <a:buClr>
                <a:srgbClr val="0070C0"/>
              </a:buClr>
              <a:buSzPct val="80000"/>
              <a:buFont typeface="Wingdings 3" panose="05040102010807070707" pitchFamily="18" charset="2"/>
              <a:buChar char=""/>
            </a:pPr>
            <a:r>
              <a:rPr lang="en-US" sz="1830" dirty="0"/>
              <a:t>The </a:t>
            </a:r>
            <a:r>
              <a:rPr lang="en-US" sz="1830" b="1" dirty="0" smtClean="0">
                <a:solidFill>
                  <a:srgbClr val="FF0000"/>
                </a:solidFill>
              </a:rPr>
              <a:t>cornified </a:t>
            </a:r>
            <a:r>
              <a:rPr lang="en-US" sz="1830" b="1" dirty="0">
                <a:solidFill>
                  <a:srgbClr val="FF0000"/>
                </a:solidFill>
              </a:rPr>
              <a:t>layer </a:t>
            </a:r>
            <a:r>
              <a:rPr lang="en-US" sz="1830" dirty="0"/>
              <a:t>protects the softer, living cells underneath, because it is hard and waterproof. It is always being worn away, and replaced by cells from beneath. On the parts of the body which get most wear - for example, the soles of the feet - it grows thicker.</a:t>
            </a:r>
          </a:p>
          <a:p>
            <a:pPr marL="355600" indent="-355600">
              <a:buClr>
                <a:srgbClr val="0070C0"/>
              </a:buClr>
              <a:buSzPct val="80000"/>
              <a:buFont typeface="Wingdings 3" panose="05040102010807070707" pitchFamily="18" charset="2"/>
              <a:buChar char=""/>
            </a:pPr>
            <a:r>
              <a:rPr lang="en-US" sz="1830" dirty="0"/>
              <a:t>Some of the cells in the epidermis contain a dark brown pigment, called </a:t>
            </a:r>
            <a:r>
              <a:rPr lang="en-US" sz="1830" b="1" dirty="0">
                <a:solidFill>
                  <a:srgbClr val="FF0000"/>
                </a:solidFill>
              </a:rPr>
              <a:t>melanin</a:t>
            </a:r>
            <a:r>
              <a:rPr lang="en-US" sz="1830" dirty="0"/>
              <a:t>. Melanin absorbs the harmful ultraviolet rays in sunlight, which would damage the living cells in the deeper layers of the skin.</a:t>
            </a:r>
          </a:p>
          <a:p>
            <a:pPr marL="355600" indent="-355600">
              <a:buClr>
                <a:srgbClr val="0070C0"/>
              </a:buClr>
              <a:buSzPct val="80000"/>
              <a:buFont typeface="Wingdings 3" panose="05040102010807070707" pitchFamily="18" charset="2"/>
              <a:buChar char=""/>
            </a:pPr>
            <a:r>
              <a:rPr lang="en-US" sz="1830" dirty="0"/>
              <a:t>Here and there, the epidermis is folded inwards, forming a hair follicle. A hair grows from each one. Hairs are made of keratin.</a:t>
            </a:r>
            <a:endParaRPr lang="en-US" sz="183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180</a:t>
            </a:r>
            <a:endParaRPr lang="en-GB" sz="960" b="1" dirty="0">
              <a:latin typeface="Arial" panose="020B0604020202020204" pitchFamily="34" charset="0"/>
              <a:cs typeface="Arial" panose="020B0604020202020204" pitchFamily="34" charset="0"/>
            </a:endParaRPr>
          </a:p>
        </p:txBody>
      </p:sp>
      <p:sp>
        <p:nvSpPr>
          <p:cNvPr id="12" name="TextBox 11">
            <a:hlinkClick r:id="rId3" action="ppaction://hlinksldjump"/>
          </p:cNvPr>
          <p:cNvSpPr txBox="1"/>
          <p:nvPr/>
        </p:nvSpPr>
        <p:spPr>
          <a:xfrm>
            <a:off x="8465882" y="112474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7059158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Image result for skin diagram labele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259632" y="1124743"/>
            <a:ext cx="7632848" cy="4293479"/>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180</a:t>
            </a:r>
            <a:endParaRPr lang="en-GB" sz="960" b="1" dirty="0">
              <a:latin typeface="Arial" panose="020B0604020202020204" pitchFamily="34" charset="0"/>
              <a:cs typeface="Arial" panose="020B0604020202020204" pitchFamily="34" charset="0"/>
            </a:endParaRPr>
          </a:p>
        </p:txBody>
      </p:sp>
      <p:sp>
        <p:nvSpPr>
          <p:cNvPr id="7" name="Round Same Side Corner Rectangle 6"/>
          <p:cNvSpPr/>
          <p:nvPr/>
        </p:nvSpPr>
        <p:spPr>
          <a:xfrm>
            <a:off x="179512" y="5229200"/>
            <a:ext cx="2088232" cy="446216"/>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1"/>
                </a:solidFill>
                <a:latin typeface="Arial" panose="020B0604020202020204" pitchFamily="34" charset="0"/>
                <a:cs typeface="Arial" panose="020B0604020202020204" pitchFamily="34" charset="0"/>
              </a:rPr>
              <a:t>Key Definition</a:t>
            </a:r>
            <a:endParaRPr lang="en-GB" sz="2000" b="1" dirty="0">
              <a:solidFill>
                <a:schemeClr val="tx1"/>
              </a:solidFill>
              <a:latin typeface="Arial" panose="020B0604020202020204" pitchFamily="34" charset="0"/>
              <a:cs typeface="Arial" panose="020B0604020202020204" pitchFamily="34" charset="0"/>
            </a:endParaRPr>
          </a:p>
        </p:txBody>
      </p:sp>
      <p:sp>
        <p:nvSpPr>
          <p:cNvPr id="8" name="Round Same Side Corner Rectangle 7"/>
          <p:cNvSpPr/>
          <p:nvPr/>
        </p:nvSpPr>
        <p:spPr>
          <a:xfrm flipV="1">
            <a:off x="179512" y="5691688"/>
            <a:ext cx="5328592" cy="894536"/>
          </a:xfrm>
          <a:prstGeom prst="round2SameRect">
            <a:avLst/>
          </a:prstGeom>
          <a:solidFill>
            <a:schemeClr val="accent1">
              <a:lumMod val="20000"/>
              <a:lumOff val="8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p:cNvSpPr txBox="1"/>
          <p:nvPr/>
        </p:nvSpPr>
        <p:spPr>
          <a:xfrm>
            <a:off x="251519" y="5724787"/>
            <a:ext cx="5256585" cy="830997"/>
          </a:xfrm>
          <a:prstGeom prst="rect">
            <a:avLst/>
          </a:prstGeom>
          <a:noFill/>
        </p:spPr>
        <p:txBody>
          <a:bodyPr wrap="square" rtlCol="0">
            <a:spAutoFit/>
          </a:bodyPr>
          <a:lstStyle/>
          <a:p>
            <a:r>
              <a:rPr lang="en-US" sz="2400" b="1" dirty="0"/>
              <a:t>homeostasis</a:t>
            </a:r>
            <a:r>
              <a:rPr lang="en-US" sz="2400" dirty="0"/>
              <a:t> - the maintenance of a constant internal </a:t>
            </a:r>
            <a:r>
              <a:rPr lang="en-US" sz="2400" dirty="0" smtClean="0"/>
              <a:t>environment</a:t>
            </a:r>
            <a:endParaRPr lang="en-GB" sz="2400" dirty="0"/>
          </a:p>
        </p:txBody>
      </p:sp>
      <p:sp>
        <p:nvSpPr>
          <p:cNvPr id="3" name="Rectangle 2"/>
          <p:cNvSpPr/>
          <p:nvPr/>
        </p:nvSpPr>
        <p:spPr>
          <a:xfrm>
            <a:off x="5652119" y="5733256"/>
            <a:ext cx="3096345" cy="769441"/>
          </a:xfrm>
          <a:prstGeom prst="rect">
            <a:avLst/>
          </a:prstGeom>
        </p:spPr>
        <p:txBody>
          <a:bodyPr wrap="square">
            <a:spAutoFit/>
          </a:bodyPr>
          <a:lstStyle/>
          <a:p>
            <a:r>
              <a:rPr lang="en-US" sz="2200" b="1" dirty="0"/>
              <a:t>Figure 14.3 </a:t>
            </a:r>
            <a:r>
              <a:rPr lang="en-US" sz="2200" b="1" dirty="0" smtClean="0"/>
              <a:t>- </a:t>
            </a:r>
            <a:r>
              <a:rPr lang="en-US" sz="2200" dirty="0" smtClean="0"/>
              <a:t>A </a:t>
            </a:r>
            <a:r>
              <a:rPr lang="en-US" sz="2200" dirty="0"/>
              <a:t>section through human skin.</a:t>
            </a:r>
          </a:p>
        </p:txBody>
      </p:sp>
      <p:pic>
        <p:nvPicPr>
          <p:cNvPr id="12" name="Picture 4" descr="Image result for skin diagram label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35896" y="5445224"/>
            <a:ext cx="2520280" cy="21602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hlinkClick r:id="rId5" action="ppaction://hlinksldjump"/>
          </p:cNvPr>
          <p:cNvSpPr txBox="1"/>
          <p:nvPr/>
        </p:nvSpPr>
        <p:spPr>
          <a:xfrm>
            <a:off x="8465882" y="167177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10472077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8712967" cy="2862322"/>
          </a:xfrm>
          <a:prstGeom prst="rect">
            <a:avLst/>
          </a:prstGeom>
        </p:spPr>
        <p:txBody>
          <a:bodyPr wrap="square">
            <a:spAutoFit/>
          </a:bodyPr>
          <a:lstStyle/>
          <a:p>
            <a:pPr>
              <a:buClr>
                <a:srgbClr val="0070C0"/>
              </a:buClr>
              <a:buSzPct val="80000"/>
            </a:pPr>
            <a:r>
              <a:rPr lang="en-US" sz="2000" b="1" dirty="0">
                <a:solidFill>
                  <a:srgbClr val="C00000"/>
                </a:solidFill>
              </a:rPr>
              <a:t>The </a:t>
            </a:r>
            <a:r>
              <a:rPr lang="en-US" sz="2000" b="1" dirty="0" smtClean="0">
                <a:solidFill>
                  <a:srgbClr val="C00000"/>
                </a:solidFill>
              </a:rPr>
              <a:t>Dermis</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Most of the dermis is made of connective tissue. This tissue contains elastic fibres and collagen fibres. As a person gets older, the fibres lose their elasticity, so the skin becomes loose and wrinkled.</a:t>
            </a:r>
          </a:p>
          <a:p>
            <a:pPr marL="355600" indent="-355600">
              <a:buClr>
                <a:srgbClr val="0070C0"/>
              </a:buClr>
              <a:buSzPct val="80000"/>
              <a:buFont typeface="Wingdings 3" panose="05040102010807070707" pitchFamily="18" charset="2"/>
              <a:buChar char=""/>
            </a:pPr>
            <a:r>
              <a:rPr lang="en-US" sz="2000" dirty="0"/>
              <a:t>The dermis also contains sweat glands. These secrete a liquid called sweat. Sweat is mostly water, with small amounts of salts and urea dissolved in it. It travels up the sweat ducts, and out onto the surface of the skin through the sweat pores. As we will see, sweat helps in temperature regulation</a:t>
            </a:r>
            <a:r>
              <a:rPr lang="en-US" sz="2000" dirty="0" smtClean="0"/>
              <a:t>.</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181</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179512" y="6165304"/>
            <a:ext cx="146546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The Skin</a:t>
            </a:r>
            <a:endParaRPr lang="en-GB" sz="2400" b="1" dirty="0"/>
          </a:p>
        </p:txBody>
      </p:sp>
      <p:pic>
        <p:nvPicPr>
          <p:cNvPr id="10242" name="Picture 2" descr="Image result for dermi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17979" y="4077114"/>
            <a:ext cx="7174501" cy="259224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465882" y="2103820"/>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18448669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8712967" cy="3139321"/>
          </a:xfrm>
          <a:prstGeom prst="rect">
            <a:avLst/>
          </a:prstGeom>
        </p:spPr>
        <p:txBody>
          <a:bodyPr wrap="square">
            <a:spAutoFit/>
          </a:bodyPr>
          <a:lstStyle/>
          <a:p>
            <a:pPr>
              <a:buClr>
                <a:srgbClr val="0070C0"/>
              </a:buClr>
              <a:buSzPct val="80000"/>
            </a:pPr>
            <a:r>
              <a:rPr lang="en-US" sz="2200" b="1" dirty="0">
                <a:solidFill>
                  <a:srgbClr val="C00000"/>
                </a:solidFill>
              </a:rPr>
              <a:t>The </a:t>
            </a:r>
            <a:r>
              <a:rPr lang="en-US" sz="2200" b="1" dirty="0" smtClean="0">
                <a:solidFill>
                  <a:srgbClr val="C00000"/>
                </a:solidFill>
              </a:rPr>
              <a:t>Dermis</a:t>
            </a:r>
            <a:endParaRPr lang="en-US" sz="2200" b="1" dirty="0">
              <a:solidFill>
                <a:srgbClr val="C00000"/>
              </a:solidFill>
            </a:endParaRPr>
          </a:p>
          <a:p>
            <a:pPr marL="355600" indent="-355600">
              <a:buClr>
                <a:srgbClr val="0070C0"/>
              </a:buClr>
              <a:buSzPct val="80000"/>
              <a:buFont typeface="Wingdings 3" panose="05040102010807070707" pitchFamily="18" charset="2"/>
              <a:buChar char=""/>
            </a:pPr>
            <a:r>
              <a:rPr lang="en-US" sz="2200" dirty="0" smtClean="0"/>
              <a:t>The </a:t>
            </a:r>
            <a:r>
              <a:rPr lang="en-US" sz="2200" dirty="0"/>
              <a:t>dermis contains blood vessels and nerve endings. These nerve endings are sensitive to touch, pain, pressure and temperature, so they help to keep you aware of changes in your environment.</a:t>
            </a:r>
          </a:p>
          <a:p>
            <a:pPr marL="355600" indent="-355600">
              <a:buClr>
                <a:srgbClr val="0070C0"/>
              </a:buClr>
              <a:buSzPct val="80000"/>
              <a:buFont typeface="Wingdings 3" panose="05040102010807070707" pitchFamily="18" charset="2"/>
              <a:buChar char=""/>
            </a:pPr>
            <a:r>
              <a:rPr lang="en-US" sz="2200" dirty="0"/>
              <a:t>Underneath the dermis is a layer of fat, called adipose tissue. This fatty tissue is made up of cells which contain </a:t>
            </a:r>
            <a:r>
              <a:rPr lang="en-US" sz="2200" dirty="0" smtClean="0"/>
              <a:t>large </a:t>
            </a:r>
            <a:r>
              <a:rPr lang="en-US" sz="2200" dirty="0"/>
              <a:t>drops of oil. This layer helps to insulate your body against heat loss, and also acts as an energy reserve.</a:t>
            </a:r>
            <a:endParaRPr lang="en-US" sz="2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181</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730270" y="6135687"/>
            <a:ext cx="1465466"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400" b="1" dirty="0" smtClean="0"/>
              <a:t>The Skin</a:t>
            </a:r>
            <a:endParaRPr lang="en-GB" sz="2400" b="1" dirty="0"/>
          </a:p>
        </p:txBody>
      </p:sp>
      <p:pic>
        <p:nvPicPr>
          <p:cNvPr id="10242" name="Picture 2" descr="Image result for dermi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627784" y="4356879"/>
            <a:ext cx="6264696" cy="226352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465882" y="112474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72788649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233493188"/>
              </p:ext>
            </p:extLst>
          </p:nvPr>
        </p:nvGraphicFramePr>
        <p:xfrm>
          <a:off x="179512" y="1623080"/>
          <a:ext cx="8633235" cy="4956720"/>
        </p:xfrm>
        <a:graphic>
          <a:graphicData uri="http://schemas.openxmlformats.org/drawingml/2006/table">
            <a:tbl>
              <a:tblPr firstRow="1" bandRow="1">
                <a:tableStyleId>{5C22544A-7EE6-4342-B048-85BDC9FD1C3A}</a:tableStyleId>
              </a:tblPr>
              <a:tblGrid>
                <a:gridCol w="4275731"/>
                <a:gridCol w="221568"/>
                <a:gridCol w="4135936"/>
              </a:tblGrid>
              <a:tr h="360040">
                <a:tc>
                  <a:txBody>
                    <a:bodyPr/>
                    <a:lstStyle/>
                    <a:p>
                      <a:pPr marL="0" algn="l" rtl="0" eaLnBrk="1" latinLnBrk="0" hangingPunct="1"/>
                      <a:r>
                        <a:rPr kumimoji="0" lang="en-GB" sz="1600" b="1" kern="1200" dirty="0" smtClean="0">
                          <a:solidFill>
                            <a:schemeClr val="dk1"/>
                          </a:solidFill>
                          <a:latin typeface="Arial" panose="020B0604020202020204" pitchFamily="34" charset="0"/>
                          <a:ea typeface="+mn-ea"/>
                          <a:cs typeface="Arial" panose="020B0604020202020204" pitchFamily="34" charset="0"/>
                        </a:rPr>
                        <a:t>Core candidates take:</a:t>
                      </a:r>
                      <a:endParaRPr kumimoji="0" lang="en-GB" sz="1600" b="1" kern="1200" dirty="0">
                        <a:solidFill>
                          <a:schemeClr val="dk1"/>
                        </a:solidFill>
                        <a:latin typeface="Arial" panose="020B0604020202020204" pitchFamily="34" charset="0"/>
                        <a:ea typeface="+mn-ea"/>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6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600" kern="1200" dirty="0" smtClean="0">
                          <a:solidFill>
                            <a:schemeClr val="dk1"/>
                          </a:solidFill>
                          <a:latin typeface="Arial" panose="020B0604020202020204" pitchFamily="34" charset="0"/>
                          <a:ea typeface="+mn-ea"/>
                          <a:cs typeface="Arial" panose="020B0604020202020204" pitchFamily="34" charset="0"/>
                        </a:rPr>
                        <a:t>Extended candidates take:</a:t>
                      </a:r>
                      <a:endParaRPr kumimoji="0" lang="en-GB" sz="1600" kern="1200" dirty="0">
                        <a:solidFill>
                          <a:schemeClr val="dk1"/>
                        </a:solidFill>
                        <a:latin typeface="Arial" panose="020B0604020202020204" pitchFamily="34" charset="0"/>
                        <a:ea typeface="+mn-ea"/>
                        <a:cs typeface="Arial" panose="020B0604020202020204" pitchFamily="34" charset="0"/>
                      </a:endParaRPr>
                    </a:p>
                  </a:txBody>
                  <a:tcPr>
                    <a:lnL w="12700" cmpd="sng">
                      <a:noFill/>
                    </a:lnL>
                  </a:tcPr>
                </a:tc>
              </a:tr>
              <a:tr h="2165960">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Multiple Choice                          30%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40 four-choice multiple-choice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600" dirty="0" smtClean="0">
                          <a:latin typeface="Arial" panose="020B0604020202020204" pitchFamily="34" charset="0"/>
                          <a:cs typeface="Arial" panose="020B0604020202020204" pitchFamily="34" charset="0"/>
                        </a:rPr>
                        <a:t>and Core candidates take:</a:t>
                      </a:r>
                      <a:endParaRPr lang="en-GB" sz="16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600" dirty="0" smtClean="0">
                          <a:latin typeface="Arial" panose="020B0604020202020204" pitchFamily="34" charset="0"/>
                          <a:cs typeface="Arial" panose="020B0604020202020204" pitchFamily="34" charset="0"/>
                        </a:rPr>
                        <a:t>and Extended candidates take:</a:t>
                      </a:r>
                      <a:endParaRPr lang="en-GB" sz="16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Core subject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content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C–G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R w="12700" cmpd="sng">
                      <a:noFill/>
                    </a:lnR>
                  </a:tcPr>
                </a:tc>
                <a:tc>
                  <a:txBody>
                    <a:bodyPr/>
                    <a:lstStyle/>
                    <a:p>
                      <a:endParaRPr lang="en-GB" sz="16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6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Theory                            50%</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80 marks</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Short-answer and structured questions</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Extended</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subject content (Core and Supplement)</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16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100" dirty="0" smtClean="0"/>
              <a:t>14.2 – Control of Body Temperature</a:t>
            </a:r>
            <a:endParaRPr lang="en-US" sz="3100" dirty="0"/>
          </a:p>
        </p:txBody>
      </p:sp>
      <p:sp>
        <p:nvSpPr>
          <p:cNvPr id="34" name="Rectangle 33"/>
          <p:cNvSpPr/>
          <p:nvPr/>
        </p:nvSpPr>
        <p:spPr>
          <a:xfrm>
            <a:off x="179513" y="1124744"/>
            <a:ext cx="8712967" cy="5509200"/>
          </a:xfrm>
          <a:prstGeom prst="rect">
            <a:avLst/>
          </a:prstGeom>
        </p:spPr>
        <p:txBody>
          <a:bodyPr wrap="square">
            <a:spAutoFit/>
          </a:bodyPr>
          <a:lstStyle/>
          <a:p>
            <a:pPr>
              <a:buClr>
                <a:srgbClr val="0070C0"/>
              </a:buClr>
              <a:buSzPct val="80000"/>
            </a:pPr>
            <a:r>
              <a:rPr lang="en-US" sz="2200" b="1" dirty="0" smtClean="0">
                <a:solidFill>
                  <a:srgbClr val="C00000"/>
                </a:solidFill>
              </a:rPr>
              <a:t>The hypothalamus</a:t>
            </a:r>
          </a:p>
          <a:p>
            <a:pPr marL="355600" indent="-355600">
              <a:buClr>
                <a:srgbClr val="0070C0"/>
              </a:buClr>
              <a:buSzPct val="80000"/>
              <a:buFont typeface="Wingdings 3" panose="05040102010807070707" pitchFamily="18" charset="2"/>
              <a:buChar char=""/>
            </a:pPr>
            <a:r>
              <a:rPr lang="en-US" sz="2200" dirty="0" smtClean="0"/>
              <a:t>A part of the brain called the hypothalamus is at the </a:t>
            </a:r>
            <a:r>
              <a:rPr lang="en-US" sz="2200" dirty="0" err="1" smtClean="0"/>
              <a:t>centre</a:t>
            </a:r>
            <a:r>
              <a:rPr lang="en-US" sz="2200" dirty="0" smtClean="0"/>
              <a:t> of the control mechanism that keeps internal temperature constant. The hypothalamus coordinates the activities of the parts of the body that can bring about temperature changes.</a:t>
            </a:r>
          </a:p>
          <a:p>
            <a:pPr marL="355600" indent="-355600">
              <a:buClr>
                <a:srgbClr val="0070C0"/>
              </a:buClr>
              <a:buSzPct val="80000"/>
              <a:buFont typeface="Wingdings 3" panose="05040102010807070707" pitchFamily="18" charset="2"/>
              <a:buChar char=""/>
            </a:pPr>
            <a:r>
              <a:rPr lang="en-US" sz="2200" dirty="0" smtClean="0"/>
              <a:t>The </a:t>
            </a:r>
            <a:r>
              <a:rPr lang="en-US" sz="2200" dirty="0"/>
              <a:t>hypothalamus acts like a </a:t>
            </a:r>
            <a:r>
              <a:rPr lang="en-US" sz="2200" dirty="0" smtClean="0"/>
              <a:t/>
            </a:r>
            <a:br>
              <a:rPr lang="en-US" sz="2200" dirty="0" smtClean="0"/>
            </a:br>
            <a:r>
              <a:rPr lang="en-US" sz="2200" dirty="0" smtClean="0"/>
              <a:t>thermostat</a:t>
            </a:r>
            <a:r>
              <a:rPr lang="en-US" sz="2200" dirty="0"/>
              <a:t>. It contains </a:t>
            </a:r>
            <a:r>
              <a:rPr lang="en-US" sz="2200" dirty="0" smtClean="0"/>
              <a:t/>
            </a:r>
            <a:br>
              <a:rPr lang="en-US" sz="2200" dirty="0" smtClean="0"/>
            </a:br>
            <a:r>
              <a:rPr lang="en-US" sz="2200" dirty="0" smtClean="0"/>
              <a:t>temperature </a:t>
            </a:r>
            <a:r>
              <a:rPr lang="en-US" sz="2200" dirty="0"/>
              <a:t>receptors that </a:t>
            </a:r>
            <a:r>
              <a:rPr lang="en-US" sz="2200" dirty="0" smtClean="0"/>
              <a:t/>
            </a:r>
            <a:br>
              <a:rPr lang="en-US" sz="2200" dirty="0" smtClean="0"/>
            </a:br>
            <a:r>
              <a:rPr lang="en-US" sz="2200" dirty="0" smtClean="0"/>
              <a:t>sense </a:t>
            </a:r>
            <a:r>
              <a:rPr lang="en-US" sz="2200" dirty="0"/>
              <a:t>the temperature </a:t>
            </a:r>
            <a:r>
              <a:rPr lang="en-US" sz="2200" dirty="0" smtClean="0"/>
              <a:t>of </a:t>
            </a:r>
            <a:r>
              <a:rPr lang="en-US" sz="2200" dirty="0"/>
              <a:t>the </a:t>
            </a:r>
            <a:r>
              <a:rPr lang="en-US" sz="2200" dirty="0" smtClean="0"/>
              <a:t/>
            </a:r>
            <a:br>
              <a:rPr lang="en-US" sz="2200" dirty="0" smtClean="0"/>
            </a:br>
            <a:r>
              <a:rPr lang="en-US" sz="2200" dirty="0" smtClean="0"/>
              <a:t>blood </a:t>
            </a:r>
            <a:r>
              <a:rPr lang="en-US" sz="2200" dirty="0"/>
              <a:t>running through it. If this </a:t>
            </a:r>
            <a:br>
              <a:rPr lang="en-US" sz="2200" dirty="0"/>
            </a:br>
            <a:r>
              <a:rPr lang="en-US" sz="2200" dirty="0" smtClean="0"/>
              <a:t>is </a:t>
            </a:r>
            <a:r>
              <a:rPr lang="en-US" sz="2200" dirty="0"/>
              <a:t>above or below 37 °C, </a:t>
            </a:r>
            <a:r>
              <a:rPr lang="en-US" sz="2200" dirty="0" smtClean="0"/>
              <a:t>then </a:t>
            </a:r>
            <a:r>
              <a:rPr lang="en-US" sz="2200" dirty="0"/>
              <a:t>the </a:t>
            </a:r>
            <a:r>
              <a:rPr lang="en-US" sz="2200" dirty="0" smtClean="0"/>
              <a:t/>
            </a:r>
            <a:br>
              <a:rPr lang="en-US" sz="2200" dirty="0" smtClean="0"/>
            </a:br>
            <a:r>
              <a:rPr lang="en-US" sz="2200" dirty="0" smtClean="0"/>
              <a:t>hypothalamus </a:t>
            </a:r>
            <a:r>
              <a:rPr lang="en-US" sz="2200" dirty="0"/>
              <a:t>sends </a:t>
            </a:r>
            <a:r>
              <a:rPr lang="en-US" sz="2200" dirty="0" smtClean="0"/>
              <a:t>electrical </a:t>
            </a:r>
            <a:br>
              <a:rPr lang="en-US" sz="2200" dirty="0" smtClean="0"/>
            </a:br>
            <a:r>
              <a:rPr lang="en-US" sz="2200" dirty="0" smtClean="0"/>
              <a:t>impulses</a:t>
            </a:r>
            <a:r>
              <a:rPr lang="en-US" sz="2200" dirty="0"/>
              <a:t>, along nerves, </a:t>
            </a:r>
            <a:r>
              <a:rPr lang="en-US" sz="2200" dirty="0" smtClean="0"/>
              <a:t>to </a:t>
            </a:r>
            <a:r>
              <a:rPr lang="en-US" sz="2200" dirty="0"/>
              <a:t>the </a:t>
            </a:r>
            <a:r>
              <a:rPr lang="en-US" sz="2200" dirty="0" smtClean="0"/>
              <a:t/>
            </a:r>
            <a:br>
              <a:rPr lang="en-US" sz="2200" dirty="0" smtClean="0"/>
            </a:br>
            <a:r>
              <a:rPr lang="en-US" sz="2200" dirty="0" smtClean="0"/>
              <a:t>parts of </a:t>
            </a:r>
            <a:r>
              <a:rPr lang="en-US" sz="2200" dirty="0"/>
              <a:t>the body which have </a:t>
            </a:r>
            <a:r>
              <a:rPr lang="en-US" sz="2200" dirty="0" smtClean="0"/>
              <a:t>the </a:t>
            </a:r>
            <a:br>
              <a:rPr lang="en-US" sz="2200" dirty="0" smtClean="0"/>
            </a:br>
            <a:r>
              <a:rPr lang="en-US" sz="2200" dirty="0" smtClean="0"/>
              <a:t>function of </a:t>
            </a:r>
            <a:r>
              <a:rPr lang="en-US" sz="2200" dirty="0"/>
              <a:t>regulating your </a:t>
            </a:r>
            <a:r>
              <a:rPr lang="en-US" sz="2200" dirty="0" smtClean="0"/>
              <a:t>body </a:t>
            </a:r>
            <a:br>
              <a:rPr lang="en-US" sz="2200" dirty="0" smtClean="0"/>
            </a:br>
            <a:r>
              <a:rPr lang="en-US" sz="2200" dirty="0" smtClean="0"/>
              <a:t>temperature</a:t>
            </a:r>
            <a:r>
              <a:rPr lang="en-US" sz="2200" dirty="0"/>
              <a:t>.</a:t>
            </a:r>
            <a:endParaRPr lang="en-US" sz="2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181</a:t>
            </a:r>
            <a:endParaRPr lang="en-GB" sz="960" b="1" dirty="0">
              <a:latin typeface="Arial" panose="020B0604020202020204" pitchFamily="34" charset="0"/>
              <a:cs typeface="Arial" panose="020B0604020202020204" pitchFamily="34" charset="0"/>
            </a:endParaRPr>
          </a:p>
        </p:txBody>
      </p:sp>
      <p:pic>
        <p:nvPicPr>
          <p:cNvPr id="11268" name="Picture 4" descr="Image result for hypothalamu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932040" y="2878592"/>
            <a:ext cx="3960440" cy="37907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sldjump"/>
          </p:cNvPr>
          <p:cNvSpPr txBox="1"/>
          <p:nvPr/>
        </p:nvSpPr>
        <p:spPr>
          <a:xfrm>
            <a:off x="8465882" y="267988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42988790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600" dirty="0" smtClean="0"/>
              <a:t>14.2 – Control of Body Temperature - Hypothalamus</a:t>
            </a:r>
            <a:endParaRPr lang="en-US" sz="2600" dirty="0"/>
          </a:p>
        </p:txBody>
      </p:sp>
      <p:sp>
        <p:nvSpPr>
          <p:cNvPr id="34" name="Rectangle 33"/>
          <p:cNvSpPr/>
          <p:nvPr/>
        </p:nvSpPr>
        <p:spPr>
          <a:xfrm>
            <a:off x="179513" y="1124744"/>
            <a:ext cx="8712967" cy="1061829"/>
          </a:xfrm>
          <a:prstGeom prst="rect">
            <a:avLst/>
          </a:prstGeom>
        </p:spPr>
        <p:txBody>
          <a:bodyPr wrap="square">
            <a:spAutoFit/>
          </a:bodyPr>
          <a:lstStyle/>
          <a:p>
            <a:pPr>
              <a:buClr>
                <a:srgbClr val="0070C0"/>
              </a:buClr>
              <a:buSzPct val="80000"/>
            </a:pPr>
            <a:r>
              <a:rPr lang="en-US" sz="2100" b="1" dirty="0" smtClean="0">
                <a:solidFill>
                  <a:srgbClr val="C00000"/>
                </a:solidFill>
              </a:rPr>
              <a:t>When </a:t>
            </a:r>
            <a:r>
              <a:rPr lang="en-US" sz="2100" b="1" dirty="0">
                <a:solidFill>
                  <a:srgbClr val="C00000"/>
                </a:solidFill>
              </a:rPr>
              <a:t>temperature falls</a:t>
            </a:r>
          </a:p>
          <a:p>
            <a:pPr marL="355600" indent="-355600">
              <a:buClr>
                <a:srgbClr val="0070C0"/>
              </a:buClr>
              <a:buSzPct val="80000"/>
              <a:buFont typeface="Wingdings 3" panose="05040102010807070707" pitchFamily="18" charset="2"/>
              <a:buChar char=""/>
            </a:pPr>
            <a:r>
              <a:rPr lang="en-US" sz="2100" dirty="0"/>
              <a:t>If your body temperature drops below 37 °C, nerve impulses from the hypothalamus cause the following things to happen (Figure 14.4).</a:t>
            </a:r>
            <a:endParaRPr lang="en-US" sz="21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181</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2152767" y="2492896"/>
            <a:ext cx="6739713" cy="4175692"/>
          </a:xfrm>
          <a:prstGeom prst="rect">
            <a:avLst/>
          </a:prstGeom>
        </p:spPr>
      </p:pic>
      <p:sp>
        <p:nvSpPr>
          <p:cNvPr id="5" name="Rectangle 4"/>
          <p:cNvSpPr/>
          <p:nvPr/>
        </p:nvSpPr>
        <p:spPr>
          <a:xfrm>
            <a:off x="1792727" y="2123564"/>
            <a:ext cx="6696743" cy="369332"/>
          </a:xfrm>
          <a:prstGeom prst="rect">
            <a:avLst/>
          </a:prstGeom>
        </p:spPr>
        <p:txBody>
          <a:bodyPr wrap="square">
            <a:spAutoFit/>
          </a:bodyPr>
          <a:lstStyle/>
          <a:p>
            <a:r>
              <a:rPr lang="en-US" dirty="0"/>
              <a:t>When the body is too </a:t>
            </a:r>
            <a:r>
              <a:rPr lang="en-US" dirty="0" smtClean="0"/>
              <a:t>cold		   When </a:t>
            </a:r>
            <a:r>
              <a:rPr lang="en-US" dirty="0"/>
              <a:t>the body is too hot</a:t>
            </a:r>
          </a:p>
        </p:txBody>
      </p:sp>
      <p:sp>
        <p:nvSpPr>
          <p:cNvPr id="9" name="TextBox 8">
            <a:hlinkClick r:id="rId4" action="ppaction://hlinkfile"/>
          </p:cNvPr>
          <p:cNvSpPr txBox="1"/>
          <p:nvPr/>
        </p:nvSpPr>
        <p:spPr>
          <a:xfrm>
            <a:off x="223831" y="3291661"/>
            <a:ext cx="1789464"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GB" sz="2000" b="1" dirty="0" smtClean="0"/>
              <a:t>Temperature </a:t>
            </a:r>
            <a:br>
              <a:rPr lang="en-GB" sz="2000" b="1" dirty="0" smtClean="0"/>
            </a:br>
            <a:r>
              <a:rPr lang="en-GB" sz="2000" b="1" dirty="0" smtClean="0"/>
              <a:t>Regulation</a:t>
            </a:r>
            <a:endParaRPr lang="en-GB" sz="2000" b="1" dirty="0"/>
          </a:p>
        </p:txBody>
      </p:sp>
      <p:sp>
        <p:nvSpPr>
          <p:cNvPr id="10" name="TextBox 9">
            <a:hlinkClick r:id="rId5" action="ppaction://hlinkfile"/>
          </p:cNvPr>
          <p:cNvSpPr txBox="1"/>
          <p:nvPr/>
        </p:nvSpPr>
        <p:spPr>
          <a:xfrm>
            <a:off x="255626" y="4233282"/>
            <a:ext cx="1781257"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algn="ctr"/>
            <a:r>
              <a:rPr lang="en-GB" sz="2000" b="1" dirty="0" smtClean="0"/>
              <a:t>Homeostasis</a:t>
            </a:r>
            <a:endParaRPr lang="en-GB" sz="2000" b="1" dirty="0"/>
          </a:p>
        </p:txBody>
      </p:sp>
      <p:sp>
        <p:nvSpPr>
          <p:cNvPr id="7" name="Rectangle 6"/>
          <p:cNvSpPr/>
          <p:nvPr/>
        </p:nvSpPr>
        <p:spPr>
          <a:xfrm>
            <a:off x="157383" y="6095037"/>
            <a:ext cx="3838553" cy="646331"/>
          </a:xfrm>
          <a:prstGeom prst="rect">
            <a:avLst/>
          </a:prstGeom>
        </p:spPr>
        <p:txBody>
          <a:bodyPr wrap="square">
            <a:spAutoFit/>
          </a:bodyPr>
          <a:lstStyle/>
          <a:p>
            <a:r>
              <a:rPr lang="en-US" b="1" dirty="0" smtClean="0"/>
              <a:t>Figure 14.4 - </a:t>
            </a:r>
            <a:r>
              <a:rPr lang="en-US" dirty="0" smtClean="0"/>
              <a:t>How </a:t>
            </a:r>
            <a:r>
              <a:rPr lang="en-US" dirty="0"/>
              <a:t>skin helps with </a:t>
            </a:r>
            <a:r>
              <a:rPr lang="en-US" dirty="0" smtClean="0"/>
              <a:t/>
            </a:r>
            <a:br>
              <a:rPr lang="en-US" dirty="0" smtClean="0"/>
            </a:br>
            <a:r>
              <a:rPr lang="en-US" dirty="0" smtClean="0"/>
              <a:t>temperature </a:t>
            </a:r>
            <a:r>
              <a:rPr lang="en-US" dirty="0"/>
              <a:t>regulation.</a:t>
            </a:r>
          </a:p>
        </p:txBody>
      </p:sp>
      <p:sp>
        <p:nvSpPr>
          <p:cNvPr id="13" name="TextBox 12">
            <a:hlinkClick r:id="rId6" action="ppaction://hlinksldjump"/>
          </p:cNvPr>
          <p:cNvSpPr txBox="1"/>
          <p:nvPr/>
        </p:nvSpPr>
        <p:spPr>
          <a:xfrm>
            <a:off x="8465882" y="191683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78061521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600" dirty="0" smtClean="0"/>
              <a:t>14.2 – Control of Body Temperature - Hypothalamus</a:t>
            </a:r>
            <a:endParaRPr lang="en-US" sz="2600" dirty="0"/>
          </a:p>
        </p:txBody>
      </p:sp>
      <p:sp>
        <p:nvSpPr>
          <p:cNvPr id="34" name="Rectangle 33"/>
          <p:cNvSpPr/>
          <p:nvPr/>
        </p:nvSpPr>
        <p:spPr>
          <a:xfrm>
            <a:off x="179513" y="1124744"/>
            <a:ext cx="6048671" cy="5632311"/>
          </a:xfrm>
          <a:prstGeom prst="rect">
            <a:avLst/>
          </a:prstGeom>
        </p:spPr>
        <p:txBody>
          <a:bodyPr wrap="square">
            <a:spAutoFit/>
          </a:bodyPr>
          <a:lstStyle/>
          <a:p>
            <a:pPr>
              <a:buClr>
                <a:srgbClr val="0070C0"/>
              </a:buClr>
              <a:buSzPct val="80000"/>
            </a:pPr>
            <a:r>
              <a:rPr lang="en-US" sz="2000" b="1" dirty="0" smtClean="0">
                <a:solidFill>
                  <a:srgbClr val="C00000"/>
                </a:solidFill>
              </a:rPr>
              <a:t>Muscles </a:t>
            </a:r>
            <a:r>
              <a:rPr lang="en-US" sz="2000" b="1" dirty="0">
                <a:solidFill>
                  <a:srgbClr val="C00000"/>
                </a:solidFill>
              </a:rPr>
              <a:t>work</a:t>
            </a:r>
          </a:p>
          <a:p>
            <a:pPr marL="355600" indent="-355600">
              <a:buClr>
                <a:srgbClr val="0070C0"/>
              </a:buClr>
              <a:buSzPct val="80000"/>
              <a:buFont typeface="Wingdings 3" panose="05040102010807070707" pitchFamily="18" charset="2"/>
              <a:buChar char=""/>
            </a:pPr>
            <a:r>
              <a:rPr lang="en-US" sz="2000" dirty="0"/>
              <a:t>Muscles in some parts of the body contract and relax very quickly. This produces heat. It is called shivering. The heat generated in the muscles warms the blood as it flows through them. The blood distributes this heat all over the body.</a:t>
            </a:r>
          </a:p>
          <a:p>
            <a:pPr>
              <a:buClr>
                <a:srgbClr val="0070C0"/>
              </a:buClr>
              <a:buSzPct val="80000"/>
            </a:pPr>
            <a:r>
              <a:rPr lang="en-US" sz="2000" b="1" dirty="0">
                <a:solidFill>
                  <a:srgbClr val="C00000"/>
                </a:solidFill>
              </a:rPr>
              <a:t>Metabolism may increase</a:t>
            </a:r>
          </a:p>
          <a:p>
            <a:pPr marL="355600" indent="-355600">
              <a:buClr>
                <a:srgbClr val="0070C0"/>
              </a:buClr>
              <a:buSzPct val="80000"/>
              <a:buFont typeface="Wingdings 3" panose="05040102010807070707" pitchFamily="18" charset="2"/>
              <a:buChar char=""/>
            </a:pPr>
            <a:r>
              <a:rPr lang="en-US" sz="2000" dirty="0"/>
              <a:t>The speed of chemical reactions such as respiration may increase. This also releases more heat.</a:t>
            </a:r>
          </a:p>
          <a:p>
            <a:pPr>
              <a:buClr>
                <a:srgbClr val="0070C0"/>
              </a:buClr>
              <a:buSzPct val="80000"/>
            </a:pPr>
            <a:r>
              <a:rPr lang="en-US" sz="2000" b="1" dirty="0">
                <a:solidFill>
                  <a:srgbClr val="C00000"/>
                </a:solidFill>
              </a:rPr>
              <a:t>Hair stands up</a:t>
            </a:r>
          </a:p>
          <a:p>
            <a:pPr marL="355600" indent="-355600">
              <a:buClr>
                <a:srgbClr val="0070C0"/>
              </a:buClr>
              <a:buSzPct val="80000"/>
              <a:buFont typeface="Wingdings 3" panose="05040102010807070707" pitchFamily="18" charset="2"/>
              <a:buChar char=""/>
            </a:pPr>
            <a:r>
              <a:rPr lang="en-US" sz="2000" dirty="0"/>
              <a:t>The erector muscles in the skin contract, pulling the hairs up on end. In humans, this does not do anything very useful - it just produces ‘goose pimples’. In a hairy animal though, like a cat, it traps a thicker layer of warm air next to the skin. This prevents the skin from losing more warmth. It acts as an insulator.</a:t>
            </a:r>
            <a:endParaRPr lang="en-US" sz="2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pic>
        <p:nvPicPr>
          <p:cNvPr id="13314" name="Picture 2" descr="Image result for shivering and musc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228183" y="4189102"/>
            <a:ext cx="2645669" cy="240825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shivering and muscl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28183" y="1132384"/>
            <a:ext cx="2645669" cy="239857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hlinkClick r:id="rId5" action="ppaction://hlinksldjump"/>
          </p:cNvPr>
          <p:cNvSpPr txBox="1"/>
          <p:nvPr/>
        </p:nvSpPr>
        <p:spPr>
          <a:xfrm>
            <a:off x="8465882" y="3501008"/>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340106074"/>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2600" dirty="0" smtClean="0"/>
              <a:t>14.2 – Control of Body Temperature - Hypothalamus</a:t>
            </a:r>
            <a:endParaRPr lang="en-US" sz="2600" dirty="0"/>
          </a:p>
        </p:txBody>
      </p:sp>
      <p:sp>
        <p:nvSpPr>
          <p:cNvPr id="34" name="Rectangle 33"/>
          <p:cNvSpPr/>
          <p:nvPr/>
        </p:nvSpPr>
        <p:spPr>
          <a:xfrm>
            <a:off x="179513" y="1124744"/>
            <a:ext cx="4680519" cy="5632311"/>
          </a:xfrm>
          <a:prstGeom prst="rect">
            <a:avLst/>
          </a:prstGeom>
        </p:spPr>
        <p:txBody>
          <a:bodyPr wrap="square">
            <a:spAutoFit/>
          </a:bodyPr>
          <a:lstStyle/>
          <a:p>
            <a:pPr>
              <a:buClr>
                <a:srgbClr val="0070C0"/>
              </a:buClr>
              <a:buSzPct val="80000"/>
            </a:pPr>
            <a:r>
              <a:rPr lang="en-US" sz="2400" b="1" dirty="0" smtClean="0">
                <a:solidFill>
                  <a:srgbClr val="C00000"/>
                </a:solidFill>
              </a:rPr>
              <a:t>Blood </a:t>
            </a:r>
            <a:r>
              <a:rPr lang="en-US" sz="2400" b="1" dirty="0">
                <a:solidFill>
                  <a:srgbClr val="C00000"/>
                </a:solidFill>
              </a:rPr>
              <a:t>system conserves heat</a:t>
            </a:r>
          </a:p>
          <a:p>
            <a:pPr marL="355600" indent="-355600">
              <a:buClr>
                <a:srgbClr val="0070C0"/>
              </a:buClr>
              <a:buSzPct val="80000"/>
              <a:buFont typeface="Wingdings 3" panose="05040102010807070707" pitchFamily="18" charset="2"/>
              <a:buChar char=""/>
            </a:pPr>
            <a:r>
              <a:rPr lang="en-US" sz="2400" dirty="0"/>
              <a:t>The arterioles that supply the blood capillaries near to the surface of the skin become narrower, or constricted. This is called vasoconstriction. Only a very little blood can flow in them. </a:t>
            </a:r>
            <a:endParaRPr lang="en-US" sz="2400" dirty="0" smtClean="0"/>
          </a:p>
          <a:p>
            <a:pPr marL="355600" indent="-355600">
              <a:buClr>
                <a:srgbClr val="0070C0"/>
              </a:buClr>
              <a:buSzPct val="80000"/>
              <a:buFont typeface="Wingdings 3" panose="05040102010807070707" pitchFamily="18" charset="2"/>
              <a:buChar char=""/>
            </a:pPr>
            <a:r>
              <a:rPr lang="en-US" sz="2400" dirty="0" smtClean="0"/>
              <a:t>The </a:t>
            </a:r>
            <a:r>
              <a:rPr lang="en-US" sz="2400" dirty="0"/>
              <a:t>blood flows through shunt vessels and the deep-lying capillaries instead. Because these are deep under the skin, beneath the insulating fatty tissue, the blood does not lose so much heat to the air.</a:t>
            </a:r>
            <a:endParaRPr lang="en-US" sz="24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pic>
        <p:nvPicPr>
          <p:cNvPr id="15362" name="Picture 2" descr="Image result for vasoconstri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1133550"/>
            <a:ext cx="4041254" cy="213219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vasoconstric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60032" y="3553183"/>
            <a:ext cx="4041254" cy="29001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465882" y="112474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62329869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When the body temperature ris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045690" y="4437112"/>
            <a:ext cx="6840316" cy="2232248"/>
          </a:xfrm>
          <a:prstGeom prst="rect">
            <a:avLst/>
          </a:prstGeom>
          <a:noFill/>
          <a:extLst>
            <a:ext uri="{909E8E84-426E-40DD-AFC4-6F175D3DCCD1}">
              <a14:hiddenFill xmlns:a14="http://schemas.microsoft.com/office/drawing/2010/main">
                <a:solidFill>
                  <a:srgbClr val="FFFFFF"/>
                </a:solidFill>
              </a14:hiddenFill>
            </a:ext>
          </a:extLst>
        </p:spPr>
      </p:pic>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14.2 – Control of Body Temperature - Rises</a:t>
            </a:r>
            <a:endParaRPr lang="en-US" sz="3200" dirty="0"/>
          </a:p>
        </p:txBody>
      </p:sp>
      <p:sp>
        <p:nvSpPr>
          <p:cNvPr id="34" name="Rectangle 33"/>
          <p:cNvSpPr/>
          <p:nvPr/>
        </p:nvSpPr>
        <p:spPr>
          <a:xfrm>
            <a:off x="179513" y="1124744"/>
            <a:ext cx="8712967" cy="3600986"/>
          </a:xfrm>
          <a:prstGeom prst="rect">
            <a:avLst/>
          </a:prstGeom>
        </p:spPr>
        <p:txBody>
          <a:bodyPr wrap="square">
            <a:spAutoFit/>
          </a:bodyPr>
          <a:lstStyle/>
          <a:p>
            <a:pPr>
              <a:buClr>
                <a:srgbClr val="0070C0"/>
              </a:buClr>
              <a:buSzPct val="80000"/>
            </a:pPr>
            <a:r>
              <a:rPr lang="en-US" sz="1900" b="1" dirty="0" smtClean="0">
                <a:solidFill>
                  <a:srgbClr val="C00000"/>
                </a:solidFill>
              </a:rPr>
              <a:t>When temperature rises</a:t>
            </a:r>
          </a:p>
          <a:p>
            <a:pPr>
              <a:buClr>
                <a:srgbClr val="0070C0"/>
              </a:buClr>
              <a:buSzPct val="80000"/>
            </a:pPr>
            <a:r>
              <a:rPr lang="en-US" sz="1900" b="1" dirty="0" smtClean="0">
                <a:solidFill>
                  <a:srgbClr val="C00000"/>
                </a:solidFill>
              </a:rPr>
              <a:t>Hair lies flat</a:t>
            </a:r>
          </a:p>
          <a:p>
            <a:pPr marL="355600" indent="-355600">
              <a:buClr>
                <a:srgbClr val="0070C0"/>
              </a:buClr>
              <a:buSzPct val="80000"/>
              <a:buFont typeface="Wingdings 3" panose="05040102010807070707" pitchFamily="18" charset="2"/>
              <a:buChar char=""/>
            </a:pPr>
            <a:r>
              <a:rPr lang="en-US" sz="1900" dirty="0" smtClean="0"/>
              <a:t>The </a:t>
            </a:r>
            <a:r>
              <a:rPr lang="en-US" sz="1900" dirty="0"/>
              <a:t>erector muscles in the skin relax, so that the hairs he flat on the skin.</a:t>
            </a:r>
          </a:p>
          <a:p>
            <a:pPr>
              <a:buClr>
                <a:srgbClr val="0070C0"/>
              </a:buClr>
              <a:buSzPct val="80000"/>
            </a:pPr>
            <a:r>
              <a:rPr lang="en-US" sz="1900" b="1" dirty="0">
                <a:solidFill>
                  <a:srgbClr val="C00000"/>
                </a:solidFill>
              </a:rPr>
              <a:t>Blood system loses heat</a:t>
            </a:r>
          </a:p>
          <a:p>
            <a:pPr marL="355600" indent="-355600">
              <a:buClr>
                <a:srgbClr val="0070C0"/>
              </a:buClr>
              <a:buSzPct val="80000"/>
              <a:buFont typeface="Wingdings 3" panose="05040102010807070707" pitchFamily="18" charset="2"/>
              <a:buChar char=""/>
            </a:pPr>
            <a:r>
              <a:rPr lang="en-US" sz="1900" dirty="0"/>
              <a:t>The arterioles supplying the capillaries near the surface of the skin get wider - they become dilated. This is called </a:t>
            </a:r>
            <a:r>
              <a:rPr lang="en-US" sz="1900" b="1" dirty="0">
                <a:solidFill>
                  <a:srgbClr val="FF0000"/>
                </a:solidFill>
              </a:rPr>
              <a:t>vasodilation</a:t>
            </a:r>
            <a:r>
              <a:rPr lang="en-US" sz="1900" dirty="0"/>
              <a:t>. More blood therefore flows through them. Because a lot of blood is so near the surface of the skin, heat is readily lost from the blood into the air</a:t>
            </a:r>
            <a:r>
              <a:rPr lang="en-US" sz="1900" dirty="0" smtClean="0"/>
              <a:t>.</a:t>
            </a:r>
          </a:p>
          <a:p>
            <a:pPr>
              <a:buClr>
                <a:srgbClr val="0070C0"/>
              </a:buClr>
              <a:buSzPct val="80000"/>
            </a:pPr>
            <a:r>
              <a:rPr lang="en-US" sz="1900" b="1" dirty="0">
                <a:solidFill>
                  <a:srgbClr val="C00000"/>
                </a:solidFill>
              </a:rPr>
              <a:t>Sweat</a:t>
            </a:r>
          </a:p>
          <a:p>
            <a:pPr marL="355600" indent="-355600">
              <a:buClr>
                <a:srgbClr val="0070C0"/>
              </a:buClr>
              <a:buSzPct val="80000"/>
              <a:buFont typeface="Wingdings 3" panose="05040102010807070707" pitchFamily="18" charset="2"/>
              <a:buChar char=""/>
            </a:pPr>
            <a:r>
              <a:rPr lang="en-US" sz="1900" dirty="0"/>
              <a:t>The sweat glands secrete sweat. The sweat lies on the surface of the hot skin. The water in it then </a:t>
            </a:r>
            <a:r>
              <a:rPr lang="en-US" sz="1900" dirty="0" smtClean="0"/>
              <a:t>evaporates</a:t>
            </a:r>
            <a:r>
              <a:rPr lang="en-US" sz="1900" dirty="0"/>
              <a:t>, taking heat </a:t>
            </a:r>
            <a:r>
              <a:rPr lang="en-US" sz="1900" dirty="0" smtClean="0"/>
              <a:t>from </a:t>
            </a:r>
            <a:r>
              <a:rPr lang="en-US" sz="1900" dirty="0"/>
              <a:t>the skin with it, </a:t>
            </a:r>
            <a:r>
              <a:rPr lang="en-US" sz="1900" dirty="0" smtClean="0"/>
              <a:t/>
            </a:r>
            <a:br>
              <a:rPr lang="en-US" sz="1900" dirty="0" smtClean="0"/>
            </a:br>
            <a:r>
              <a:rPr lang="en-US" sz="1900" dirty="0" smtClean="0"/>
              <a:t>thus </a:t>
            </a:r>
            <a:r>
              <a:rPr lang="en-US" sz="1900" dirty="0"/>
              <a:t>cooling the body.</a:t>
            </a:r>
            <a:endParaRPr lang="en-US" sz="19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4788024" y="4365104"/>
            <a:ext cx="144016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hlinkClick r:id="rId4" action="ppaction://hlinksldjump"/>
          </p:cNvPr>
          <p:cNvSpPr txBox="1"/>
          <p:nvPr/>
        </p:nvSpPr>
        <p:spPr>
          <a:xfrm>
            <a:off x="8465882" y="275189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66832366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14.2 – Control of Body Temperature - Rises</a:t>
            </a:r>
            <a:endParaRPr lang="en-US" sz="3200" dirty="0"/>
          </a:p>
        </p:txBody>
      </p:sp>
      <p:sp>
        <p:nvSpPr>
          <p:cNvPr id="34" name="Rectangle 33"/>
          <p:cNvSpPr/>
          <p:nvPr/>
        </p:nvSpPr>
        <p:spPr>
          <a:xfrm>
            <a:off x="179513" y="1124744"/>
            <a:ext cx="8712967" cy="1261884"/>
          </a:xfrm>
          <a:prstGeom prst="rect">
            <a:avLst/>
          </a:prstGeom>
        </p:spPr>
        <p:txBody>
          <a:bodyPr wrap="square">
            <a:spAutoFit/>
          </a:bodyPr>
          <a:lstStyle/>
          <a:p>
            <a:pPr>
              <a:buClr>
                <a:srgbClr val="0070C0"/>
              </a:buClr>
              <a:buSzPct val="80000"/>
            </a:pPr>
            <a:r>
              <a:rPr lang="en-US" sz="1900" b="1" dirty="0" smtClean="0">
                <a:solidFill>
                  <a:srgbClr val="C00000"/>
                </a:solidFill>
              </a:rPr>
              <a:t>Negative feedback</a:t>
            </a:r>
            <a:endParaRPr lang="en-US" sz="1900" b="1" dirty="0">
              <a:solidFill>
                <a:srgbClr val="C00000"/>
              </a:solidFill>
            </a:endParaRPr>
          </a:p>
          <a:p>
            <a:pPr marL="355600" indent="-355600">
              <a:buClr>
                <a:srgbClr val="0070C0"/>
              </a:buClr>
              <a:buSzPct val="80000"/>
              <a:buFont typeface="Wingdings 3" panose="05040102010807070707" pitchFamily="18" charset="2"/>
              <a:buChar char=""/>
            </a:pPr>
            <a:r>
              <a:rPr lang="en-US" sz="1900" dirty="0"/>
              <a:t>Figure 14.5 </a:t>
            </a:r>
            <a:r>
              <a:rPr lang="en-US" sz="1900" dirty="0" err="1"/>
              <a:t>summarises</a:t>
            </a:r>
            <a:r>
              <a:rPr lang="en-US" sz="1900" dirty="0"/>
              <a:t> the way in which the hypothalamus, skin and muscles work together to keep your internal body temperature within narrow set limits.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1043608" y="6381328"/>
            <a:ext cx="7344816" cy="307777"/>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000" b="1" dirty="0"/>
              <a:t>Figure </a:t>
            </a:r>
            <a:r>
              <a:rPr lang="en-US" sz="2000" b="1" dirty="0" smtClean="0"/>
              <a:t>14.5 </a:t>
            </a:r>
            <a:r>
              <a:rPr lang="en-US" sz="2000" b="1" dirty="0" smtClean="0"/>
              <a:t>– </a:t>
            </a:r>
            <a:r>
              <a:rPr lang="en-US" sz="2000" dirty="0" smtClean="0"/>
              <a:t>Maintaining body temperature in a steady state</a:t>
            </a:r>
            <a:endParaRPr lang="en-GB" sz="2000" dirty="0"/>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2848" t="1994" r="3434" b="9012"/>
          <a:stretch/>
        </p:blipFill>
        <p:spPr>
          <a:xfrm>
            <a:off x="179512" y="2397698"/>
            <a:ext cx="8712968" cy="3839614"/>
          </a:xfrm>
          <a:prstGeom prst="rect">
            <a:avLst/>
          </a:prstGeom>
        </p:spPr>
      </p:pic>
      <p:sp>
        <p:nvSpPr>
          <p:cNvPr id="10" name="TextBox 9">
            <a:hlinkClick r:id="rId4" action="ppaction://hlinksldjump"/>
          </p:cNvPr>
          <p:cNvSpPr txBox="1"/>
          <p:nvPr/>
        </p:nvSpPr>
        <p:spPr>
          <a:xfrm>
            <a:off x="8465882" y="227687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64523739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14.2 – Control of Body Temperature - Rises</a:t>
            </a:r>
            <a:endParaRPr lang="en-US" sz="3200" dirty="0"/>
          </a:p>
        </p:txBody>
      </p:sp>
      <p:sp>
        <p:nvSpPr>
          <p:cNvPr id="34" name="Rectangle 33"/>
          <p:cNvSpPr/>
          <p:nvPr/>
        </p:nvSpPr>
        <p:spPr>
          <a:xfrm>
            <a:off x="179513" y="1124744"/>
            <a:ext cx="5616623" cy="5632311"/>
          </a:xfrm>
          <a:prstGeom prst="rect">
            <a:avLst/>
          </a:prstGeom>
        </p:spPr>
        <p:txBody>
          <a:bodyPr wrap="square">
            <a:spAutoFit/>
          </a:bodyPr>
          <a:lstStyle/>
          <a:p>
            <a:pPr>
              <a:buClr>
                <a:srgbClr val="0070C0"/>
              </a:buClr>
              <a:buSzPct val="80000"/>
            </a:pPr>
            <a:r>
              <a:rPr lang="en-US" sz="2000" b="1" dirty="0" smtClean="0">
                <a:solidFill>
                  <a:srgbClr val="C00000"/>
                </a:solidFill>
              </a:rPr>
              <a:t>Negative feedback</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a:t>We have seen that, when the temperature of your blood rises above the norm, the hypothalamus senses this. It responds by sending nerve impulses to your skin that bring about actions to help cool the blood. </a:t>
            </a:r>
            <a:endParaRPr lang="en-US" sz="2000" dirty="0" smtClean="0"/>
          </a:p>
          <a:p>
            <a:pPr marL="355600" indent="-355600">
              <a:buClr>
                <a:srgbClr val="0070C0"/>
              </a:buClr>
              <a:buSzPct val="80000"/>
              <a:buFont typeface="Wingdings 3" panose="05040102010807070707" pitchFamily="18" charset="2"/>
              <a:buChar char=""/>
            </a:pPr>
            <a:r>
              <a:rPr lang="en-US" sz="2000" dirty="0" smtClean="0"/>
              <a:t>When </a:t>
            </a:r>
            <a:r>
              <a:rPr lang="en-US" sz="2000" dirty="0"/>
              <a:t>the cooler blood reaches the hypothalamus, this responds by sending nerve impulses to your skin that bring about actions to help reduce the rate at which heat is lost from the blood. At the same time, the rate of heat production in the muscles is increased.</a:t>
            </a:r>
          </a:p>
          <a:p>
            <a:pPr marL="355600" indent="-355600">
              <a:buClr>
                <a:srgbClr val="0070C0"/>
              </a:buClr>
              <a:buSzPct val="80000"/>
              <a:buFont typeface="Wingdings 3" panose="05040102010807070707" pitchFamily="18" charset="2"/>
              <a:buChar char=""/>
            </a:pPr>
            <a:r>
              <a:rPr lang="en-US" sz="2000" dirty="0"/>
              <a:t>So, all the time, the hypothalamus is monitoring small changes in the temperature of your blood. As soon as this rises above normal, actions take place that </a:t>
            </a:r>
            <a:r>
              <a:rPr lang="en-US" sz="2000" dirty="0" smtClean="0"/>
              <a:t>help </a:t>
            </a:r>
            <a:r>
              <a:rPr lang="en-US" sz="2000" dirty="0"/>
              <a:t>to reduce the temperature. </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pic>
        <p:nvPicPr>
          <p:cNvPr id="7" name="Picture 2" descr="Image result for hypothalamus negative feedb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124744"/>
            <a:ext cx="3065843" cy="439699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4" action="ppaction://hlinkfile"/>
          </p:cNvPr>
          <p:cNvSpPr txBox="1"/>
          <p:nvPr/>
        </p:nvSpPr>
        <p:spPr>
          <a:xfrm>
            <a:off x="5907401" y="5877272"/>
            <a:ext cx="2771303"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Hypothalamus and Negative Feedback</a:t>
            </a:r>
            <a:endParaRPr lang="en-GB" sz="2000" b="1" dirty="0"/>
          </a:p>
        </p:txBody>
      </p:sp>
      <p:sp>
        <p:nvSpPr>
          <p:cNvPr id="10" name="TextBox 9">
            <a:hlinkClick r:id="rId5" action="ppaction://hlinksldjump"/>
          </p:cNvPr>
          <p:cNvSpPr txBox="1"/>
          <p:nvPr/>
        </p:nvSpPr>
        <p:spPr>
          <a:xfrm>
            <a:off x="8465882" y="520016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1970798"/>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200" dirty="0" smtClean="0"/>
              <a:t>14.2 – Control of Body Temperature - Rises</a:t>
            </a:r>
            <a:endParaRPr lang="en-US" sz="3200" dirty="0"/>
          </a:p>
        </p:txBody>
      </p:sp>
      <p:sp>
        <p:nvSpPr>
          <p:cNvPr id="34" name="Rectangle 33"/>
          <p:cNvSpPr/>
          <p:nvPr/>
        </p:nvSpPr>
        <p:spPr>
          <a:xfrm>
            <a:off x="179513" y="1124744"/>
            <a:ext cx="5544615" cy="5324535"/>
          </a:xfrm>
          <a:prstGeom prst="rect">
            <a:avLst/>
          </a:prstGeom>
        </p:spPr>
        <p:txBody>
          <a:bodyPr wrap="square">
            <a:spAutoFit/>
          </a:bodyPr>
          <a:lstStyle/>
          <a:p>
            <a:pPr>
              <a:buClr>
                <a:srgbClr val="0070C0"/>
              </a:buClr>
              <a:buSzPct val="80000"/>
            </a:pPr>
            <a:r>
              <a:rPr lang="en-US" sz="2000" b="1" dirty="0" smtClean="0">
                <a:solidFill>
                  <a:srgbClr val="C00000"/>
                </a:solidFill>
              </a:rPr>
              <a:t>Negative feedback</a:t>
            </a:r>
            <a:endParaRPr lang="en-US" sz="2000" b="1" dirty="0">
              <a:solidFill>
                <a:srgbClr val="C00000"/>
              </a:solidFill>
            </a:endParaRPr>
          </a:p>
          <a:p>
            <a:pPr marL="355600" indent="-355600">
              <a:buClr>
                <a:srgbClr val="0070C0"/>
              </a:buClr>
              <a:buSzPct val="80000"/>
              <a:buFont typeface="Wingdings 3" panose="05040102010807070707" pitchFamily="18" charset="2"/>
              <a:buChar char=""/>
            </a:pPr>
            <a:r>
              <a:rPr lang="en-US" sz="2000" dirty="0" smtClean="0"/>
              <a:t>Then</a:t>
            </a:r>
            <a:r>
              <a:rPr lang="en-US" sz="2000" dirty="0"/>
              <a:t>, as soon as the </a:t>
            </a:r>
            <a:r>
              <a:rPr lang="en-US" sz="2000" dirty="0" smtClean="0"/>
              <a:t>hypothalamus </a:t>
            </a:r>
            <a:r>
              <a:rPr lang="en-US" sz="2000" dirty="0"/>
              <a:t>senses the lowered temperature, it stops </a:t>
            </a:r>
            <a:r>
              <a:rPr lang="en-US" sz="2000" dirty="0" smtClean="0"/>
              <a:t>these </a:t>
            </a:r>
            <a:r>
              <a:rPr lang="en-US" sz="2000" dirty="0"/>
              <a:t>actions taking place and starts off another set of </a:t>
            </a:r>
            <a:r>
              <a:rPr lang="en-US" sz="2000" dirty="0" smtClean="0"/>
              <a:t>actions </a:t>
            </a:r>
            <a:r>
              <a:rPr lang="en-US" sz="2000" dirty="0"/>
              <a:t>that help to raise the blood temperature.</a:t>
            </a:r>
          </a:p>
          <a:p>
            <a:pPr marL="355600" indent="-355600">
              <a:buClr>
                <a:srgbClr val="0070C0"/>
              </a:buClr>
              <a:buSzPct val="80000"/>
              <a:buFont typeface="Wingdings 3" panose="05040102010807070707" pitchFamily="18" charset="2"/>
              <a:buChar char=""/>
            </a:pPr>
            <a:r>
              <a:rPr lang="en-US" sz="2000" dirty="0"/>
              <a:t>This process is called </a:t>
            </a:r>
            <a:r>
              <a:rPr lang="en-US" sz="2000" b="1" dirty="0">
                <a:solidFill>
                  <a:srgbClr val="FF0000"/>
                </a:solidFill>
              </a:rPr>
              <a:t>negative feedback</a:t>
            </a:r>
            <a:r>
              <a:rPr lang="en-US" sz="2000" dirty="0"/>
              <a:t>. The </a:t>
            </a:r>
            <a:r>
              <a:rPr lang="en-US" sz="2000" dirty="0" smtClean="0"/>
              <a:t>term </a:t>
            </a:r>
            <a:r>
              <a:rPr lang="en-US" sz="2000" dirty="0"/>
              <a:t>‘feedback’ refers to the fact that, when the </a:t>
            </a:r>
            <a:r>
              <a:rPr lang="en-US" sz="2000" dirty="0" smtClean="0"/>
              <a:t>hypothalamus </a:t>
            </a:r>
            <a:r>
              <a:rPr lang="en-US" sz="2000" dirty="0"/>
              <a:t>has made your skin take action to increase heat loss, information about the effects of these actions is ‘fed back’ to it, as it senses the drop in the blood temperature. </a:t>
            </a:r>
            <a:endParaRPr lang="en-US" sz="2000" dirty="0" smtClean="0"/>
          </a:p>
          <a:p>
            <a:pPr marL="355600" indent="-355600">
              <a:buClr>
                <a:srgbClr val="0070C0"/>
              </a:buClr>
              <a:buSzPct val="80000"/>
              <a:buFont typeface="Wingdings 3" panose="05040102010807070707" pitchFamily="18" charset="2"/>
              <a:buChar char=""/>
            </a:pPr>
            <a:r>
              <a:rPr lang="en-US" sz="2000" dirty="0" smtClean="0"/>
              <a:t>It </a:t>
            </a:r>
            <a:r>
              <a:rPr lang="en-US" sz="2000" dirty="0"/>
              <a:t>is called ‘negative’ because the information that the blood has cooled down stops the hypothalamus making your skin do these things.</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182</a:t>
            </a:r>
            <a:endParaRPr lang="en-GB" sz="960" b="1" dirty="0">
              <a:latin typeface="Arial" panose="020B0604020202020204" pitchFamily="34" charset="0"/>
              <a:cs typeface="Arial" panose="020B0604020202020204" pitchFamily="34" charset="0"/>
            </a:endParaRPr>
          </a:p>
        </p:txBody>
      </p:sp>
      <p:pic>
        <p:nvPicPr>
          <p:cNvPr id="18434" name="Picture 2" descr="Image result for hypothalamus negative feedb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124743"/>
            <a:ext cx="3137851" cy="450026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4" action="ppaction://hlinkfile"/>
          </p:cNvPr>
          <p:cNvSpPr txBox="1"/>
          <p:nvPr/>
        </p:nvSpPr>
        <p:spPr>
          <a:xfrm>
            <a:off x="5907401" y="5877272"/>
            <a:ext cx="2771303" cy="707886"/>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sz="2000" b="1" dirty="0" smtClean="0"/>
              <a:t>Hypothalamus and Negative Feedback</a:t>
            </a:r>
            <a:endParaRPr lang="en-GB" sz="2000" b="1" dirty="0"/>
          </a:p>
        </p:txBody>
      </p:sp>
      <p:sp>
        <p:nvSpPr>
          <p:cNvPr id="7" name="TextBox 6">
            <a:hlinkClick r:id="rId5" action="ppaction://hlinksldjump"/>
          </p:cNvPr>
          <p:cNvSpPr txBox="1"/>
          <p:nvPr/>
        </p:nvSpPr>
        <p:spPr>
          <a:xfrm>
            <a:off x="8465882" y="527217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96031937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143613"/>
            <a:ext cx="8661386" cy="5525747"/>
          </a:xfrm>
          <a:prstGeom prst="rect">
            <a:avLst/>
          </a:prstGeom>
          <a:solidFill>
            <a:srgbClr val="F5FC9A"/>
          </a:solidFill>
          <a:ln w="57150">
            <a:solidFill>
              <a:srgbClr val="002060"/>
            </a:solidFill>
          </a:ln>
        </p:spPr>
        <p:txBody>
          <a:bodyPr wrap="square">
            <a:spAutoFit/>
          </a:bodyPr>
          <a:lstStyle/>
          <a:p>
            <a:pPr marL="971550" indent="-971550">
              <a:buClr>
                <a:srgbClr val="0070C0"/>
              </a:buClr>
            </a:pPr>
            <a:r>
              <a:rPr lang="en-US" sz="2960" b="1" dirty="0"/>
              <a:t>14.1</a:t>
            </a:r>
            <a:r>
              <a:rPr lang="en-US" sz="2960" dirty="0"/>
              <a:t> </a:t>
            </a:r>
            <a:r>
              <a:rPr lang="en-US" sz="2960" dirty="0" smtClean="0"/>
              <a:t>	Outline </a:t>
            </a:r>
            <a:r>
              <a:rPr lang="en-US" sz="2960" dirty="0"/>
              <a:t>two advantages and one disadvantage of maintaining a constant internal body temperature.</a:t>
            </a:r>
          </a:p>
          <a:p>
            <a:pPr marL="971550" indent="-971550">
              <a:buClr>
                <a:srgbClr val="0070C0"/>
              </a:buClr>
            </a:pPr>
            <a:r>
              <a:rPr lang="en-US" sz="2960" b="1" dirty="0"/>
              <a:t>14.2</a:t>
            </a:r>
            <a:r>
              <a:rPr lang="en-US" sz="2960" dirty="0"/>
              <a:t> </a:t>
            </a:r>
            <a:r>
              <a:rPr lang="en-US" sz="2960" dirty="0" smtClean="0"/>
              <a:t>	Give </a:t>
            </a:r>
            <a:r>
              <a:rPr lang="en-US" sz="2960" dirty="0"/>
              <a:t>two functions of the fatty tissue beneath the skin.</a:t>
            </a:r>
          </a:p>
          <a:p>
            <a:pPr marL="971550" indent="-971550">
              <a:buClr>
                <a:srgbClr val="0070C0"/>
              </a:buClr>
            </a:pPr>
            <a:r>
              <a:rPr lang="en-US" sz="2960" b="1" dirty="0"/>
              <a:t>14.3</a:t>
            </a:r>
            <a:r>
              <a:rPr lang="en-US" sz="2960" dirty="0"/>
              <a:t> </a:t>
            </a:r>
            <a:r>
              <a:rPr lang="en-US" sz="2960" dirty="0" smtClean="0"/>
              <a:t>	Explain </a:t>
            </a:r>
            <a:r>
              <a:rPr lang="en-US" sz="2960" dirty="0"/>
              <a:t>how sweating helps to cool the body.</a:t>
            </a:r>
          </a:p>
          <a:p>
            <a:pPr marL="971550" indent="-971550">
              <a:buClr>
                <a:srgbClr val="0070C0"/>
              </a:buClr>
            </a:pPr>
            <a:r>
              <a:rPr lang="en-US" sz="2960" b="1" dirty="0" smtClean="0"/>
              <a:t>14.4</a:t>
            </a:r>
            <a:r>
              <a:rPr lang="en-US" sz="2960" dirty="0" smtClean="0"/>
              <a:t> 	Name </a:t>
            </a:r>
            <a:r>
              <a:rPr lang="en-US" sz="2960" dirty="0"/>
              <a:t>the organ which coordinates temperature </a:t>
            </a:r>
            <a:r>
              <a:rPr lang="en-US" sz="2960" dirty="0" smtClean="0"/>
              <a:t>regulation.</a:t>
            </a:r>
          </a:p>
          <a:p>
            <a:pPr marL="971550" indent="-971550">
              <a:buClr>
                <a:srgbClr val="0070C0"/>
              </a:buClr>
            </a:pPr>
            <a:r>
              <a:rPr lang="en-US" sz="2960" b="1" dirty="0" smtClean="0"/>
              <a:t>14.5</a:t>
            </a:r>
            <a:r>
              <a:rPr lang="en-US" sz="2960" dirty="0" smtClean="0"/>
              <a:t>	Explain </a:t>
            </a:r>
            <a:r>
              <a:rPr lang="en-US" sz="2960" dirty="0"/>
              <a:t>what vasodilation is, and how it helps to cool the body.</a:t>
            </a:r>
          </a:p>
          <a:p>
            <a:pPr marL="971550" indent="-971550">
              <a:buClr>
                <a:srgbClr val="0070C0"/>
              </a:buClr>
            </a:pPr>
            <a:r>
              <a:rPr lang="en-US" sz="2960" b="1" dirty="0"/>
              <a:t>14.6</a:t>
            </a:r>
            <a:r>
              <a:rPr lang="en-US" sz="2960" dirty="0"/>
              <a:t> </a:t>
            </a:r>
            <a:r>
              <a:rPr lang="en-US" sz="2960" dirty="0" smtClean="0"/>
              <a:t>	Explain </a:t>
            </a:r>
            <a:r>
              <a:rPr lang="en-US" sz="2960" dirty="0"/>
              <a:t>what is meant by negative feedback.</a:t>
            </a:r>
            <a:endParaRPr lang="en-GB" sz="2960" dirty="0"/>
          </a:p>
        </p:txBody>
      </p:sp>
      <p:sp>
        <p:nvSpPr>
          <p:cNvPr id="12" name="Title 1"/>
          <p:cNvSpPr>
            <a:spLocks noGrp="1"/>
          </p:cNvSpPr>
          <p:nvPr>
            <p:ph type="title"/>
          </p:nvPr>
        </p:nvSpPr>
        <p:spPr>
          <a:xfrm>
            <a:off x="35496" y="44624"/>
            <a:ext cx="7560840" cy="625434"/>
          </a:xfrm>
        </p:spPr>
        <p:txBody>
          <a:bodyPr>
            <a:noAutofit/>
          </a:bodyPr>
          <a:lstStyle/>
          <a:p>
            <a:r>
              <a:rPr lang="en-GB" dirty="0" smtClean="0"/>
              <a:t>14.2 - Questions</a:t>
            </a:r>
            <a:endParaRPr lang="en-GB" b="1" dirty="0" smtClean="0"/>
          </a:p>
        </p:txBody>
      </p:sp>
      <p:sp>
        <p:nvSpPr>
          <p:cNvPr id="13" name="Round Same Side Corner Rectangle 12">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183</a:t>
            </a:r>
            <a:endParaRPr lang="en-GB" sz="96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112516" y="3906486"/>
            <a:ext cx="702436" cy="1107996"/>
          </a:xfrm>
          <a:prstGeom prst="rect">
            <a:avLst/>
          </a:prstGeom>
          <a:noFill/>
        </p:spPr>
        <p:txBody>
          <a:bodyPr wrap="none" rtlCol="0">
            <a:spAutoFit/>
          </a:bodyPr>
          <a:lstStyle/>
          <a:p>
            <a:r>
              <a:rPr lang="en-US" sz="6600" b="1" dirty="0" smtClean="0">
                <a:solidFill>
                  <a:srgbClr val="FF0000"/>
                </a:solidFill>
              </a:rPr>
              <a:t>?</a:t>
            </a:r>
            <a:endParaRPr lang="en-US" b="1" dirty="0">
              <a:solidFill>
                <a:srgbClr val="FF0000"/>
              </a:solidFill>
            </a:endParaRPr>
          </a:p>
        </p:txBody>
      </p:sp>
      <p:sp>
        <p:nvSpPr>
          <p:cNvPr id="6" name="TextBox 5">
            <a:hlinkClick r:id="rId4" action="ppaction://hlinksldjump"/>
          </p:cNvPr>
          <p:cNvSpPr txBox="1"/>
          <p:nvPr/>
        </p:nvSpPr>
        <p:spPr>
          <a:xfrm>
            <a:off x="8309241" y="491213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368566214"/>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a:t>14.2 – Control of Body Temperature - Rises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43613"/>
            <a:ext cx="8727370" cy="5525747"/>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1730" b="1" dirty="0" smtClean="0">
                <a:solidFill>
                  <a:srgbClr val="C00000"/>
                </a:solidFill>
                <a:latin typeface="Arial" panose="020B0604020202020204" pitchFamily="34" charset="0"/>
                <a:cs typeface="Arial" panose="020B0604020202020204" pitchFamily="34" charset="0"/>
              </a:rPr>
              <a:t>Activity </a:t>
            </a:r>
            <a:r>
              <a:rPr lang="en-US" sz="1730" b="1" dirty="0" smtClean="0">
                <a:solidFill>
                  <a:srgbClr val="C00000"/>
                </a:solidFill>
                <a:latin typeface="Arial" panose="020B0604020202020204" pitchFamily="34" charset="0"/>
                <a:cs typeface="Arial" panose="020B0604020202020204" pitchFamily="34" charset="0"/>
              </a:rPr>
              <a:t>14.1</a:t>
            </a:r>
            <a:endParaRPr lang="en-US" sz="1730" b="1" dirty="0" smtClean="0">
              <a:solidFill>
                <a:srgbClr val="C00000"/>
              </a:solidFill>
              <a:latin typeface="Arial" panose="020B0604020202020204" pitchFamily="34" charset="0"/>
              <a:cs typeface="Arial" panose="020B0604020202020204" pitchFamily="34" charset="0"/>
            </a:endParaRPr>
          </a:p>
          <a:p>
            <a:pPr indent="401638">
              <a:buClr>
                <a:srgbClr val="C00000"/>
              </a:buClr>
              <a:buSzPct val="80000"/>
              <a:buFont typeface="Arial" panose="020B0604020202020204" pitchFamily="34" charset="0"/>
              <a:buChar char="►"/>
              <a:tabLst>
                <a:tab pos="2420938" algn="l"/>
              </a:tabLst>
            </a:pPr>
            <a:r>
              <a:rPr lang="en-US" sz="1730" b="1" dirty="0">
                <a:latin typeface="Arial" panose="020B0604020202020204" pitchFamily="34" charset="0"/>
                <a:cs typeface="Arial" panose="020B0604020202020204" pitchFamily="34" charset="0"/>
              </a:rPr>
              <a:t>Experiment to investigate the effect of size on rate of </a:t>
            </a:r>
            <a:r>
              <a:rPr lang="en-US" sz="1730" b="1" dirty="0" smtClean="0">
                <a:latin typeface="Arial" panose="020B0604020202020204" pitchFamily="34" charset="0"/>
                <a:cs typeface="Arial" panose="020B0604020202020204" pitchFamily="34" charset="0"/>
              </a:rPr>
              <a:t>cooling</a:t>
            </a:r>
          </a:p>
          <a:p>
            <a:pPr>
              <a:buClr>
                <a:srgbClr val="C00000"/>
              </a:buClr>
              <a:buSzPct val="80000"/>
              <a:tabLst>
                <a:tab pos="2420938" algn="l"/>
              </a:tabLst>
            </a:pPr>
            <a:r>
              <a:rPr lang="en-US" sz="1730" b="1" dirty="0">
                <a:latin typeface="Arial" panose="020B0604020202020204" pitchFamily="34" charset="0"/>
                <a:cs typeface="Arial" panose="020B0604020202020204" pitchFamily="34" charset="0"/>
              </a:rPr>
              <a:t>Skills</a:t>
            </a:r>
          </a:p>
          <a:p>
            <a:pPr marL="857250" indent="-857250">
              <a:buClr>
                <a:srgbClr val="C00000"/>
              </a:buClr>
              <a:buSzPct val="80000"/>
              <a:tabLst>
                <a:tab pos="2420938" algn="l"/>
              </a:tabLst>
            </a:pPr>
            <a:r>
              <a:rPr lang="en-US" sz="1730" b="1" dirty="0">
                <a:latin typeface="Arial" panose="020B0604020202020204" pitchFamily="34" charset="0"/>
                <a:cs typeface="Arial" panose="020B0604020202020204" pitchFamily="34" charset="0"/>
              </a:rPr>
              <a:t>A03.3</a:t>
            </a:r>
            <a:r>
              <a:rPr lang="en-US" sz="1730" dirty="0">
                <a:latin typeface="Arial" panose="020B0604020202020204" pitchFamily="34" charset="0"/>
                <a:cs typeface="Arial" panose="020B0604020202020204" pitchFamily="34" charset="0"/>
              </a:rPr>
              <a:t> </a:t>
            </a:r>
            <a:r>
              <a:rPr lang="en-US" sz="1730" dirty="0" smtClean="0">
                <a:latin typeface="Arial" panose="020B0604020202020204" pitchFamily="34" charset="0"/>
                <a:cs typeface="Arial" panose="020B0604020202020204" pitchFamily="34" charset="0"/>
              </a:rPr>
              <a:t>	Observing</a:t>
            </a:r>
            <a:r>
              <a:rPr lang="en-US" sz="1730" dirty="0">
                <a:latin typeface="Arial" panose="020B0604020202020204" pitchFamily="34" charset="0"/>
                <a:cs typeface="Arial" panose="020B0604020202020204" pitchFamily="34" charset="0"/>
              </a:rPr>
              <a:t>, measuring and recording</a:t>
            </a:r>
          </a:p>
          <a:p>
            <a:pPr marL="857250" indent="-857250">
              <a:buClr>
                <a:srgbClr val="C00000"/>
              </a:buClr>
              <a:buSzPct val="80000"/>
              <a:tabLst>
                <a:tab pos="2420938" algn="l"/>
              </a:tabLst>
            </a:pPr>
            <a:r>
              <a:rPr lang="en-US" sz="1730" b="1" dirty="0">
                <a:latin typeface="Arial" panose="020B0604020202020204" pitchFamily="34" charset="0"/>
                <a:cs typeface="Arial" panose="020B0604020202020204" pitchFamily="34" charset="0"/>
              </a:rPr>
              <a:t>A03.4</a:t>
            </a:r>
            <a:r>
              <a:rPr lang="en-US" sz="1730" dirty="0">
                <a:latin typeface="Arial" panose="020B0604020202020204" pitchFamily="34" charset="0"/>
                <a:cs typeface="Arial" panose="020B0604020202020204" pitchFamily="34" charset="0"/>
              </a:rPr>
              <a:t> </a:t>
            </a:r>
            <a:r>
              <a:rPr lang="en-US" sz="1730" dirty="0" smtClean="0">
                <a:latin typeface="Arial" panose="020B0604020202020204" pitchFamily="34" charset="0"/>
                <a:cs typeface="Arial" panose="020B0604020202020204" pitchFamily="34" charset="0"/>
              </a:rPr>
              <a:t>	Interpreting </a:t>
            </a:r>
            <a:r>
              <a:rPr lang="en-US" sz="1730" dirty="0">
                <a:latin typeface="Arial" panose="020B0604020202020204" pitchFamily="34" charset="0"/>
                <a:cs typeface="Arial" panose="020B0604020202020204" pitchFamily="34" charset="0"/>
              </a:rPr>
              <a:t>and evaluating observations and data</a:t>
            </a:r>
          </a:p>
          <a:p>
            <a:pPr marL="342900" indent="-342900">
              <a:buClr>
                <a:srgbClr val="C00000"/>
              </a:buClr>
              <a:buSzPct val="80000"/>
              <a:buFont typeface="Arial" panose="020B0604020202020204" pitchFamily="34" charset="0"/>
              <a:buChar char="►"/>
              <a:tabLst>
                <a:tab pos="2420938" algn="l"/>
              </a:tabLst>
            </a:pPr>
            <a:r>
              <a:rPr lang="en-US" sz="1730" dirty="0">
                <a:latin typeface="Arial" panose="020B0604020202020204" pitchFamily="34" charset="0"/>
                <a:cs typeface="Arial" panose="020B0604020202020204" pitchFamily="34" charset="0"/>
              </a:rPr>
              <a:t>Temperature regulation is an important part of homeostasis. We lose heat from our bodies to the air around us. Cells produce more heat to prevent the body temperature from dropping.</a:t>
            </a:r>
          </a:p>
          <a:p>
            <a:pPr marL="342900" indent="-342900">
              <a:buClr>
                <a:srgbClr val="C00000"/>
              </a:buClr>
              <a:buSzPct val="80000"/>
              <a:buFont typeface="Arial" panose="020B0604020202020204" pitchFamily="34" charset="0"/>
              <a:buChar char="►"/>
              <a:tabLst>
                <a:tab pos="2420938" algn="l"/>
              </a:tabLst>
            </a:pPr>
            <a:r>
              <a:rPr lang="en-US" sz="1730" dirty="0">
                <a:latin typeface="Arial" panose="020B0604020202020204" pitchFamily="34" charset="0"/>
                <a:cs typeface="Arial" panose="020B0604020202020204" pitchFamily="34" charset="0"/>
              </a:rPr>
              <a:t>In this investigation, you will use containers </a:t>
            </a:r>
            <a:r>
              <a:rPr lang="en-US" sz="1730" dirty="0" err="1">
                <a:latin typeface="Arial" panose="020B0604020202020204" pitchFamily="34" charset="0"/>
                <a:cs typeface="Arial" panose="020B0604020202020204" pitchFamily="34" charset="0"/>
              </a:rPr>
              <a:t>jf</a:t>
            </a:r>
            <a:r>
              <a:rPr lang="en-US" sz="1730" dirty="0">
                <a:latin typeface="Arial" panose="020B0604020202020204" pitchFamily="34" charset="0"/>
                <a:cs typeface="Arial" panose="020B0604020202020204" pitchFamily="34" charset="0"/>
              </a:rPr>
              <a:t> hot water to represent a human body. The experiment will test this </a:t>
            </a:r>
            <a:r>
              <a:rPr lang="en-US" sz="1730" dirty="0" smtClean="0">
                <a:latin typeface="Arial" panose="020B0604020202020204" pitchFamily="34" charset="0"/>
                <a:cs typeface="Arial" panose="020B0604020202020204" pitchFamily="34" charset="0"/>
              </a:rPr>
              <a:t>hypothesis:</a:t>
            </a:r>
          </a:p>
          <a:p>
            <a:pPr marL="342900" indent="-342900">
              <a:buClr>
                <a:srgbClr val="C00000"/>
              </a:buClr>
              <a:buSzPct val="80000"/>
              <a:buFont typeface="Arial" panose="020B0604020202020204" pitchFamily="34" charset="0"/>
              <a:buChar char="►"/>
              <a:tabLst>
                <a:tab pos="2420938" algn="l"/>
              </a:tabLst>
            </a:pPr>
            <a:r>
              <a:rPr lang="en-US" sz="1730" dirty="0" smtClean="0">
                <a:latin typeface="Arial" panose="020B0604020202020204" pitchFamily="34" charset="0"/>
                <a:cs typeface="Arial" panose="020B0604020202020204" pitchFamily="34" charset="0"/>
              </a:rPr>
              <a:t>A </a:t>
            </a:r>
            <a:r>
              <a:rPr lang="en-US" sz="1730" dirty="0">
                <a:latin typeface="Arial" panose="020B0604020202020204" pitchFamily="34" charset="0"/>
                <a:cs typeface="Arial" panose="020B0604020202020204" pitchFamily="34" charset="0"/>
              </a:rPr>
              <a:t>large body cools more slowly than a small one.</a:t>
            </a:r>
          </a:p>
          <a:p>
            <a:pPr marL="342900" indent="-342900">
              <a:buClr>
                <a:srgbClr val="C00000"/>
              </a:buClr>
              <a:buSzPct val="100000"/>
              <a:buFont typeface="+mj-lt"/>
              <a:buAutoNum type="arabicPeriod"/>
              <a:tabLst>
                <a:tab pos="2420938" algn="l"/>
              </a:tabLst>
            </a:pPr>
            <a:r>
              <a:rPr lang="en-US" sz="1730" dirty="0" smtClean="0">
                <a:latin typeface="Arial" panose="020B0604020202020204" pitchFamily="34" charset="0"/>
                <a:cs typeface="Arial" panose="020B0604020202020204" pitchFamily="34" charset="0"/>
              </a:rPr>
              <a:t>Take </a:t>
            </a:r>
            <a:r>
              <a:rPr lang="en-US" sz="1730" dirty="0">
                <a:latin typeface="Arial" panose="020B0604020202020204" pitchFamily="34" charset="0"/>
                <a:cs typeface="Arial" panose="020B0604020202020204" pitchFamily="34" charset="0"/>
              </a:rPr>
              <a:t>two test tubes or other containers, identical except that one is large and one is small. You will also need two thermometers.</a:t>
            </a:r>
          </a:p>
          <a:p>
            <a:pPr marL="342900" indent="-342900">
              <a:buClr>
                <a:srgbClr val="C00000"/>
              </a:buClr>
              <a:buSzPct val="100000"/>
              <a:buFont typeface="+mj-lt"/>
              <a:buAutoNum type="arabicPeriod"/>
              <a:tabLst>
                <a:tab pos="2420938" algn="l"/>
              </a:tabLst>
            </a:pPr>
            <a:r>
              <a:rPr lang="en-US" sz="1730" dirty="0" smtClean="0">
                <a:latin typeface="Arial" panose="020B0604020202020204" pitchFamily="34" charset="0"/>
                <a:cs typeface="Arial" panose="020B0604020202020204" pitchFamily="34" charset="0"/>
              </a:rPr>
              <a:t>Read </a:t>
            </a:r>
            <a:r>
              <a:rPr lang="en-US" sz="1730" dirty="0">
                <a:latin typeface="Arial" panose="020B0604020202020204" pitchFamily="34" charset="0"/>
                <a:cs typeface="Arial" panose="020B0604020202020204" pitchFamily="34" charset="0"/>
              </a:rPr>
              <a:t>through what you are going to do. Draw a results chart in which you can write your results as you go along. Remember to put the units in your table headings</a:t>
            </a:r>
            <a:r>
              <a:rPr lang="en-US" sz="1730" dirty="0" smtClean="0">
                <a:latin typeface="Arial" panose="020B0604020202020204" pitchFamily="34" charset="0"/>
                <a:cs typeface="Arial" panose="020B0604020202020204" pitchFamily="34" charset="0"/>
              </a:rPr>
              <a:t>.</a:t>
            </a:r>
          </a:p>
          <a:p>
            <a:pPr marL="342900" indent="-342900">
              <a:buClr>
                <a:srgbClr val="C00000"/>
              </a:buClr>
              <a:buSzPct val="100000"/>
              <a:buFont typeface="+mj-lt"/>
              <a:buAutoNum type="arabicPeriod"/>
              <a:tabLst>
                <a:tab pos="2420938" algn="l"/>
              </a:tabLst>
            </a:pPr>
            <a:r>
              <a:rPr lang="en-US" sz="1730" dirty="0" smtClean="0">
                <a:latin typeface="Arial" panose="020B0604020202020204" pitchFamily="34" charset="0"/>
                <a:cs typeface="Arial" panose="020B0604020202020204" pitchFamily="34" charset="0"/>
              </a:rPr>
              <a:t>Now </a:t>
            </a:r>
            <a:r>
              <a:rPr lang="en-US" sz="1730" dirty="0">
                <a:latin typeface="Arial" panose="020B0604020202020204" pitchFamily="34" charset="0"/>
                <a:cs typeface="Arial" panose="020B0604020202020204" pitchFamily="34" charset="0"/>
              </a:rPr>
              <a:t>collect some hot water. Pour water into each of your containers until they are almost full. Immediately take the temperature of each one and record your results for time 0.</a:t>
            </a:r>
          </a:p>
          <a:p>
            <a:pPr marL="342900" indent="-342900">
              <a:buClr>
                <a:srgbClr val="C00000"/>
              </a:buClr>
              <a:buSzPct val="100000"/>
              <a:buFont typeface="+mj-lt"/>
              <a:buAutoNum type="arabicPeriod"/>
              <a:tabLst>
                <a:tab pos="2420938" algn="l"/>
              </a:tabLst>
            </a:pPr>
            <a:r>
              <a:rPr lang="en-US" sz="1730" dirty="0" smtClean="0">
                <a:latin typeface="Arial" panose="020B0604020202020204" pitchFamily="34" charset="0"/>
                <a:cs typeface="Arial" panose="020B0604020202020204" pitchFamily="34" charset="0"/>
              </a:rPr>
              <a:t>Take </a:t>
            </a:r>
            <a:r>
              <a:rPr lang="en-US" sz="1730" dirty="0">
                <a:latin typeface="Arial" panose="020B0604020202020204" pitchFamily="34" charset="0"/>
                <a:cs typeface="Arial" panose="020B0604020202020204" pitchFamily="34" charset="0"/>
              </a:rPr>
              <a:t>readings every 2 minutes for at least 14 minutes.</a:t>
            </a:r>
          </a:p>
          <a:p>
            <a:pPr marL="342900" indent="-342900">
              <a:buClr>
                <a:srgbClr val="C00000"/>
              </a:buClr>
              <a:buSzPct val="100000"/>
              <a:buFont typeface="+mj-lt"/>
              <a:buAutoNum type="arabicPeriod"/>
              <a:tabLst>
                <a:tab pos="2420938" algn="l"/>
              </a:tabLst>
            </a:pPr>
            <a:r>
              <a:rPr lang="en-US" sz="1730" dirty="0" smtClean="0">
                <a:latin typeface="Arial" panose="020B0604020202020204" pitchFamily="34" charset="0"/>
                <a:cs typeface="Arial" panose="020B0604020202020204" pitchFamily="34" charset="0"/>
              </a:rPr>
              <a:t>Draw </a:t>
            </a:r>
            <a:r>
              <a:rPr lang="en-US" sz="1730" dirty="0">
                <a:latin typeface="Arial" panose="020B0604020202020204" pitchFamily="34" charset="0"/>
                <a:cs typeface="Arial" panose="020B0604020202020204" pitchFamily="34" charset="0"/>
              </a:rPr>
              <a:t>a line graph to display your results.</a:t>
            </a:r>
            <a:endParaRPr lang="en-US" sz="173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11" name="TextBox 10">
            <a:hlinkClick r:id="rId3" action="ppaction://hlinkfile"/>
          </p:cNvPr>
          <p:cNvSpPr txBox="1"/>
          <p:nvPr/>
        </p:nvSpPr>
        <p:spPr>
          <a:xfrm>
            <a:off x="8112516" y="5561364"/>
            <a:ext cx="702436" cy="1107996"/>
          </a:xfrm>
          <a:prstGeom prst="rect">
            <a:avLst/>
          </a:prstGeom>
          <a:noFill/>
        </p:spPr>
        <p:txBody>
          <a:bodyPr wrap="none" rtlCol="0">
            <a:spAutoFit/>
          </a:bodyPr>
          <a:lstStyle/>
          <a:p>
            <a:r>
              <a:rPr lang="en-US" sz="6600" b="1" dirty="0" smtClean="0">
                <a:solidFill>
                  <a:srgbClr val="FF0000"/>
                </a:solidFill>
              </a:rPr>
              <a:t>?</a:t>
            </a:r>
            <a:endParaRPr lang="en-US" b="1" dirty="0">
              <a:solidFill>
                <a:srgbClr val="FF0000"/>
              </a:solidFill>
            </a:endParaRPr>
          </a:p>
        </p:txBody>
      </p:sp>
      <p:sp>
        <p:nvSpPr>
          <p:cNvPr id="12" name="TextBox 11">
            <a:hlinkClick r:id="rId4" action="ppaction://hlinksldjump"/>
          </p:cNvPr>
          <p:cNvSpPr txBox="1"/>
          <p:nvPr/>
        </p:nvSpPr>
        <p:spPr>
          <a:xfrm>
            <a:off x="8388424" y="155679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32405056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1290415549"/>
              </p:ext>
            </p:extLst>
          </p:nvPr>
        </p:nvGraphicFramePr>
        <p:xfrm>
          <a:off x="331250" y="1623784"/>
          <a:ext cx="8417211" cy="271272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           20%</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4</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Assessing grades A*–G</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Externally assessed</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a:t>14.2 – Control of Body Temperature - Rises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43613"/>
            <a:ext cx="8727370" cy="4493538"/>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600" b="1" dirty="0" smtClean="0">
                <a:solidFill>
                  <a:srgbClr val="C00000"/>
                </a:solidFill>
                <a:latin typeface="Arial" panose="020B0604020202020204" pitchFamily="34" charset="0"/>
                <a:cs typeface="Arial" panose="020B0604020202020204" pitchFamily="34" charset="0"/>
              </a:rPr>
              <a:t>Activity </a:t>
            </a:r>
            <a:r>
              <a:rPr lang="en-US" sz="2600" b="1" dirty="0">
                <a:solidFill>
                  <a:srgbClr val="C00000"/>
                </a:solidFill>
                <a:latin typeface="Arial" panose="020B0604020202020204" pitchFamily="34" charset="0"/>
                <a:cs typeface="Arial" panose="020B0604020202020204" pitchFamily="34" charset="0"/>
              </a:rPr>
              <a:t>14.1</a:t>
            </a:r>
            <a:r>
              <a:rPr lang="en-US" sz="2600" b="1" dirty="0">
                <a:solidFill>
                  <a:srgbClr val="C00000"/>
                </a:solidFill>
                <a:latin typeface="Arial" panose="020B0604020202020204" pitchFamily="34" charset="0"/>
                <a:cs typeface="Arial" panose="020B0604020202020204" pitchFamily="34" charset="0"/>
              </a:rPr>
              <a:t> </a:t>
            </a:r>
            <a:r>
              <a:rPr lang="en-US" sz="2600" b="1" dirty="0">
                <a:solidFill>
                  <a:srgbClr val="C00000"/>
                </a:solidFill>
                <a:latin typeface="Arial" panose="020B0604020202020204" pitchFamily="34" charset="0"/>
                <a:cs typeface="Arial" panose="020B0604020202020204" pitchFamily="34" charset="0"/>
              </a:rPr>
              <a:t>- Questions</a:t>
            </a:r>
            <a:endParaRPr lang="en-US" sz="2600" b="1" dirty="0">
              <a:solidFill>
                <a:srgbClr val="C00000"/>
              </a:solidFill>
              <a:latin typeface="Arial" panose="020B0604020202020204" pitchFamily="34" charset="0"/>
              <a:cs typeface="Arial" panose="020B0604020202020204" pitchFamily="34" charset="0"/>
            </a:endParaRPr>
          </a:p>
          <a:p>
            <a:pPr marL="742950" indent="-742950">
              <a:buClr>
                <a:srgbClr val="C00000"/>
              </a:buClr>
              <a:buSzPct val="80000"/>
              <a:tabLst>
                <a:tab pos="2420938" algn="l"/>
              </a:tabLst>
            </a:pPr>
            <a:r>
              <a:rPr lang="en-US" sz="2600" b="1" dirty="0" smtClean="0">
                <a:latin typeface="Arial" panose="020B0604020202020204" pitchFamily="34" charset="0"/>
                <a:cs typeface="Arial" panose="020B0604020202020204" pitchFamily="34" charset="0"/>
              </a:rPr>
              <a:t>A1</a:t>
            </a:r>
            <a:r>
              <a:rPr lang="en-US" sz="2600" dirty="0" smtClean="0">
                <a:latin typeface="Arial" panose="020B0604020202020204" pitchFamily="34" charset="0"/>
                <a:cs typeface="Arial" panose="020B0604020202020204" pitchFamily="34" charset="0"/>
              </a:rPr>
              <a:t> 	</a:t>
            </a:r>
            <a:r>
              <a:rPr lang="en-US" sz="2600" b="1" dirty="0" smtClean="0">
                <a:latin typeface="Arial" panose="020B0604020202020204" pitchFamily="34" charset="0"/>
                <a:cs typeface="Arial" panose="020B0604020202020204" pitchFamily="34" charset="0"/>
              </a:rPr>
              <a:t>a</a:t>
            </a:r>
            <a:r>
              <a:rPr lang="en-US" sz="2600" dirty="0" smtClean="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State two variables that are kept constant in this experiment.</a:t>
            </a:r>
          </a:p>
          <a:p>
            <a:pPr marL="742950" indent="-742950">
              <a:buClr>
                <a:srgbClr val="C00000"/>
              </a:buClr>
              <a:buSzPct val="80000"/>
              <a:tabLst>
                <a:tab pos="2420938" algn="l"/>
              </a:tabLst>
            </a:pPr>
            <a:r>
              <a:rPr lang="en-US" sz="2600" dirty="0" smtClean="0">
                <a:latin typeface="Arial" panose="020B0604020202020204" pitchFamily="34" charset="0"/>
                <a:cs typeface="Arial" panose="020B0604020202020204" pitchFamily="34" charset="0"/>
              </a:rPr>
              <a:t>	</a:t>
            </a:r>
            <a:r>
              <a:rPr lang="en-US" sz="2600" b="1" dirty="0" smtClean="0">
                <a:latin typeface="Arial" panose="020B0604020202020204" pitchFamily="34" charset="0"/>
                <a:cs typeface="Arial" panose="020B0604020202020204" pitchFamily="34" charset="0"/>
              </a:rPr>
              <a:t>b</a:t>
            </a:r>
            <a:r>
              <a:rPr lang="en-US" sz="2600" dirty="0" smtClean="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Why is it important to keep these variables constant?</a:t>
            </a:r>
          </a:p>
          <a:p>
            <a:pPr marL="742950" indent="-742950">
              <a:buClr>
                <a:srgbClr val="C00000"/>
              </a:buClr>
              <a:buSzPct val="80000"/>
              <a:tabLst>
                <a:tab pos="2420938" algn="l"/>
              </a:tabLst>
            </a:pPr>
            <a:r>
              <a:rPr lang="en-US" sz="2600" b="1" dirty="0">
                <a:latin typeface="Arial" panose="020B0604020202020204" pitchFamily="34" charset="0"/>
                <a:cs typeface="Arial" panose="020B0604020202020204" pitchFamily="34" charset="0"/>
              </a:rPr>
              <a:t>A2</a:t>
            </a:r>
            <a:r>
              <a:rPr lang="en-US" sz="2600" dirty="0">
                <a:latin typeface="Arial" panose="020B0604020202020204" pitchFamily="34" charset="0"/>
                <a:cs typeface="Arial" panose="020B0604020202020204" pitchFamily="34" charset="0"/>
              </a:rPr>
              <a:t> </a:t>
            </a:r>
            <a:r>
              <a:rPr lang="en-US" sz="2600" dirty="0" smtClean="0">
                <a:latin typeface="Arial" panose="020B0604020202020204" pitchFamily="34" charset="0"/>
                <a:cs typeface="Arial" panose="020B0604020202020204" pitchFamily="34" charset="0"/>
              </a:rPr>
              <a:t>	</a:t>
            </a:r>
            <a:r>
              <a:rPr lang="en-US" sz="2600" b="1" dirty="0" smtClean="0">
                <a:latin typeface="Arial" panose="020B0604020202020204" pitchFamily="34" charset="0"/>
                <a:cs typeface="Arial" panose="020B0604020202020204" pitchFamily="34" charset="0"/>
              </a:rPr>
              <a:t>a</a:t>
            </a:r>
            <a:r>
              <a:rPr lang="en-US" sz="2600" dirty="0" smtClean="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Calculate the number of °C by which the large container cooled during your experiment.</a:t>
            </a:r>
          </a:p>
          <a:p>
            <a:pPr marL="742950" indent="-742950">
              <a:buClr>
                <a:srgbClr val="C00000"/>
              </a:buClr>
              <a:buSzPct val="80000"/>
              <a:tabLst>
                <a:tab pos="2420938" algn="l"/>
              </a:tabLst>
            </a:pPr>
            <a:r>
              <a:rPr lang="en-US" sz="2600" dirty="0" smtClean="0">
                <a:latin typeface="Arial" panose="020B0604020202020204" pitchFamily="34" charset="0"/>
                <a:cs typeface="Arial" panose="020B0604020202020204" pitchFamily="34" charset="0"/>
              </a:rPr>
              <a:t>	</a:t>
            </a:r>
            <a:r>
              <a:rPr lang="en-US" sz="2600" b="1" dirty="0" smtClean="0">
                <a:latin typeface="Arial" panose="020B0604020202020204" pitchFamily="34" charset="0"/>
                <a:cs typeface="Arial" panose="020B0604020202020204" pitchFamily="34" charset="0"/>
              </a:rPr>
              <a:t>b</a:t>
            </a:r>
            <a:r>
              <a:rPr lang="en-US" sz="2600" dirty="0" smtClean="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Calculate the number of °C by </a:t>
            </a:r>
            <a:r>
              <a:rPr lang="en-US" sz="2600" dirty="0" smtClean="0">
                <a:latin typeface="Arial" panose="020B0604020202020204" pitchFamily="34" charset="0"/>
                <a:cs typeface="Arial" panose="020B0604020202020204" pitchFamily="34" charset="0"/>
              </a:rPr>
              <a:t>which the </a:t>
            </a:r>
            <a:r>
              <a:rPr lang="en-US" sz="2600" dirty="0">
                <a:latin typeface="Arial" panose="020B0604020202020204" pitchFamily="34" charset="0"/>
                <a:cs typeface="Arial" panose="020B0604020202020204" pitchFamily="34" charset="0"/>
              </a:rPr>
              <a:t>small container cooled during your experiment.</a:t>
            </a:r>
          </a:p>
          <a:p>
            <a:pPr marL="742950" indent="-742950">
              <a:buClr>
                <a:srgbClr val="C00000"/>
              </a:buClr>
              <a:buSzPct val="80000"/>
              <a:tabLst>
                <a:tab pos="2420938" algn="l"/>
              </a:tabLst>
            </a:pPr>
            <a:r>
              <a:rPr lang="en-US" sz="2600" b="1" dirty="0">
                <a:latin typeface="Arial" panose="020B0604020202020204" pitchFamily="34" charset="0"/>
                <a:cs typeface="Arial" panose="020B0604020202020204" pitchFamily="34" charset="0"/>
              </a:rPr>
              <a:t>A3</a:t>
            </a:r>
            <a:r>
              <a:rPr lang="en-US" sz="2600" dirty="0">
                <a:latin typeface="Arial" panose="020B0604020202020204" pitchFamily="34" charset="0"/>
                <a:cs typeface="Arial" panose="020B0604020202020204" pitchFamily="34" charset="0"/>
              </a:rPr>
              <a:t> </a:t>
            </a:r>
            <a:r>
              <a:rPr lang="en-US" sz="2600" dirty="0" smtClean="0">
                <a:latin typeface="Arial" panose="020B0604020202020204" pitchFamily="34" charset="0"/>
                <a:cs typeface="Arial" panose="020B0604020202020204" pitchFamily="34" charset="0"/>
              </a:rPr>
              <a:t>	Do </a:t>
            </a:r>
            <a:r>
              <a:rPr lang="en-US" sz="2600" dirty="0">
                <a:latin typeface="Arial" panose="020B0604020202020204" pitchFamily="34" charset="0"/>
                <a:cs typeface="Arial" panose="020B0604020202020204" pitchFamily="34" charset="0"/>
              </a:rPr>
              <a:t>your results support the hypothesis that you were testing? Explain your answer</a:t>
            </a:r>
            <a:r>
              <a:rPr lang="en-US" sz="2600" dirty="0" smtClean="0">
                <a:latin typeface="Arial" panose="020B0604020202020204" pitchFamily="34" charset="0"/>
                <a:cs typeface="Arial" panose="020B0604020202020204" pitchFamily="34" charset="0"/>
              </a:rPr>
              <a:t>.</a:t>
            </a:r>
            <a:endParaRPr lang="en-US" sz="260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A</a:t>
            </a:r>
            <a:endParaRPr lang="en-GB" sz="1400" b="1" dirty="0">
              <a:latin typeface="Arial" panose="020B0604020202020204" pitchFamily="34" charset="0"/>
              <a:cs typeface="Arial" panose="020B0604020202020204" pitchFamily="34" charset="0"/>
            </a:endParaRPr>
          </a:p>
        </p:txBody>
      </p:sp>
      <p:sp>
        <p:nvSpPr>
          <p:cNvPr id="6" name="TextBox 5">
            <a:hlinkClick r:id="rId3" action="ppaction://hlinkfile"/>
          </p:cNvPr>
          <p:cNvSpPr txBox="1"/>
          <p:nvPr/>
        </p:nvSpPr>
        <p:spPr>
          <a:xfrm>
            <a:off x="8111870" y="1942299"/>
            <a:ext cx="702436" cy="1107996"/>
          </a:xfrm>
          <a:prstGeom prst="rect">
            <a:avLst/>
          </a:prstGeom>
          <a:noFill/>
        </p:spPr>
        <p:txBody>
          <a:bodyPr wrap="none" rtlCol="0">
            <a:spAutoFit/>
          </a:bodyPr>
          <a:lstStyle/>
          <a:p>
            <a:r>
              <a:rPr lang="en-US" sz="6600" b="1" dirty="0" smtClean="0">
                <a:solidFill>
                  <a:srgbClr val="FF0000"/>
                </a:solidFill>
              </a:rPr>
              <a:t>?</a:t>
            </a:r>
            <a:endParaRPr lang="en-US" b="1" dirty="0">
              <a:solidFill>
                <a:srgbClr val="FF0000"/>
              </a:solidFill>
            </a:endParaRPr>
          </a:p>
        </p:txBody>
      </p:sp>
      <p:sp>
        <p:nvSpPr>
          <p:cNvPr id="7" name="Rectangle 6"/>
          <p:cNvSpPr/>
          <p:nvPr/>
        </p:nvSpPr>
        <p:spPr>
          <a:xfrm>
            <a:off x="165110" y="5766355"/>
            <a:ext cx="8727370" cy="830997"/>
          </a:xfrm>
          <a:prstGeom prst="rect">
            <a:avLst/>
          </a:prstGeom>
          <a:solidFill>
            <a:srgbClr val="F5FC9A"/>
          </a:solidFill>
          <a:ln w="38100">
            <a:solidFill>
              <a:schemeClr val="accent5">
                <a:lumMod val="50000"/>
              </a:schemeClr>
            </a:solidFill>
          </a:ln>
        </p:spPr>
        <p:txBody>
          <a:bodyPr wrap="square">
            <a:spAutoFit/>
          </a:bodyPr>
          <a:lstStyle/>
          <a:p>
            <a:pPr>
              <a:buClr>
                <a:srgbClr val="C00000"/>
              </a:buClr>
              <a:buSzPct val="80000"/>
              <a:tabLst>
                <a:tab pos="2420938" algn="l"/>
              </a:tabLst>
            </a:pPr>
            <a:r>
              <a:rPr lang="en-US" sz="2400" b="1" dirty="0" smtClean="0">
                <a:solidFill>
                  <a:srgbClr val="C00000"/>
                </a:solidFill>
                <a:latin typeface="Arial" panose="020B0604020202020204" pitchFamily="34" charset="0"/>
                <a:cs typeface="Arial" panose="020B0604020202020204" pitchFamily="34" charset="0"/>
              </a:rPr>
              <a:t>Activity </a:t>
            </a:r>
            <a:r>
              <a:rPr lang="en-US" sz="2400" b="1" dirty="0" smtClean="0">
                <a:solidFill>
                  <a:srgbClr val="C00000"/>
                </a:solidFill>
                <a:latin typeface="Arial" panose="020B0604020202020204" pitchFamily="34" charset="0"/>
                <a:cs typeface="Arial" panose="020B0604020202020204" pitchFamily="34" charset="0"/>
              </a:rPr>
              <a:t>14.2</a:t>
            </a:r>
            <a:endParaRPr lang="en-US" sz="2400" b="1" dirty="0" smtClean="0">
              <a:solidFill>
                <a:srgbClr val="C00000"/>
              </a:solidFill>
              <a:latin typeface="Arial" panose="020B0604020202020204" pitchFamily="34" charset="0"/>
              <a:cs typeface="Arial" panose="020B0604020202020204" pitchFamily="34" charset="0"/>
            </a:endParaRPr>
          </a:p>
          <a:p>
            <a:pPr indent="401638">
              <a:buClr>
                <a:srgbClr val="C00000"/>
              </a:buClr>
              <a:buSzPct val="80000"/>
              <a:buFont typeface="Arial" panose="020B0604020202020204" pitchFamily="34" charset="0"/>
              <a:buChar char="►"/>
              <a:tabLst>
                <a:tab pos="2420938" algn="l"/>
              </a:tabLst>
            </a:pPr>
            <a:r>
              <a:rPr lang="en-US" sz="2400" dirty="0">
                <a:latin typeface="Arial" panose="020B0604020202020204" pitchFamily="34" charset="0"/>
                <a:cs typeface="Arial" panose="020B0604020202020204" pitchFamily="34" charset="0"/>
              </a:rPr>
              <a:t>Investigating </a:t>
            </a:r>
            <a:r>
              <a:rPr lang="en-US" sz="2400" dirty="0">
                <a:latin typeface="Arial" panose="020B0604020202020204" pitchFamily="34" charset="0"/>
                <a:cs typeface="Arial" panose="020B0604020202020204" pitchFamily="34" charset="0"/>
              </a:rPr>
              <a:t>the effect </a:t>
            </a:r>
            <a:r>
              <a:rPr lang="en-US" sz="2400" dirty="0">
                <a:latin typeface="Arial" panose="020B0604020202020204" pitchFamily="34" charset="0"/>
                <a:cs typeface="Arial" panose="020B0604020202020204" pitchFamily="34" charset="0"/>
              </a:rPr>
              <a:t>of evaporation </a:t>
            </a:r>
            <a:r>
              <a:rPr lang="en-US" sz="2400" dirty="0">
                <a:latin typeface="Arial" panose="020B0604020202020204" pitchFamily="34" charset="0"/>
                <a:cs typeface="Arial" panose="020B0604020202020204" pitchFamily="34" charset="0"/>
              </a:rPr>
              <a:t>on the rate of </a:t>
            </a:r>
            <a:r>
              <a:rPr lang="en-US" sz="2400" dirty="0">
                <a:latin typeface="Arial" panose="020B0604020202020204" pitchFamily="34" charset="0"/>
                <a:cs typeface="Arial" panose="020B0604020202020204" pitchFamily="34" charset="0"/>
              </a:rPr>
              <a:t>cooling</a:t>
            </a:r>
            <a:endParaRPr lang="en-US" sz="2400" dirty="0">
              <a:latin typeface="Arial" panose="020B0604020202020204" pitchFamily="34" charset="0"/>
              <a:cs typeface="Arial" panose="020B0604020202020204" pitchFamily="34" charset="0"/>
            </a:endParaRPr>
          </a:p>
        </p:txBody>
      </p:sp>
      <p:pic>
        <p:nvPicPr>
          <p:cNvPr id="8" name="Picture 2" descr="Related image">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35405" y="5592205"/>
            <a:ext cx="573099" cy="5730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ction="ppaction://hlinksldjump"/>
          </p:cNvPr>
          <p:cNvSpPr txBox="1"/>
          <p:nvPr/>
        </p:nvSpPr>
        <p:spPr>
          <a:xfrm>
            <a:off x="8316416" y="2967916"/>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73198580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34" name="Rectangle 33"/>
          <p:cNvSpPr/>
          <p:nvPr/>
        </p:nvSpPr>
        <p:spPr>
          <a:xfrm>
            <a:off x="179513" y="1124744"/>
            <a:ext cx="6471850" cy="5549211"/>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1970" dirty="0" smtClean="0"/>
              <a:t>The </a:t>
            </a:r>
            <a:r>
              <a:rPr lang="en-US" sz="1970" dirty="0"/>
              <a:t>control of the concentration of glucose in the blood is a very important part of homeostasis. Cells need a steady supply of glucose to allow them to respire; without this, they cannot release the energy they need. Brain cells are especially dependent on glucose for respiration, and die quite quickly if they are deprived of it.</a:t>
            </a:r>
          </a:p>
          <a:p>
            <a:pPr marL="285750" indent="-285750">
              <a:buClr>
                <a:srgbClr val="0070C0"/>
              </a:buClr>
              <a:buSzPct val="80000"/>
              <a:buFont typeface="Wingdings 3" panose="05040102010807070707" pitchFamily="18" charset="2"/>
              <a:buChar char=""/>
            </a:pPr>
            <a:r>
              <a:rPr lang="en-US" sz="1970" dirty="0"/>
              <a:t>On the other hand, too much glucose in the blood is not good either, as it can cause water to move out of cells and into the blood by osmosis. This leaves the cells with too little water for them to carry out their normal metabolic processes.</a:t>
            </a:r>
          </a:p>
          <a:p>
            <a:pPr marL="285750" indent="-285750">
              <a:buClr>
                <a:srgbClr val="0070C0"/>
              </a:buClr>
              <a:buSzPct val="80000"/>
              <a:buFont typeface="Wingdings 3" panose="05040102010807070707" pitchFamily="18" charset="2"/>
              <a:buChar char=""/>
            </a:pPr>
            <a:r>
              <a:rPr lang="en-US" sz="1970" dirty="0"/>
              <a:t>The control of blood glucose concentration is carried out by the pancreas and the liver (Figure 14.6).</a:t>
            </a:r>
          </a:p>
          <a:p>
            <a:pPr marL="285750" indent="-285750">
              <a:buClr>
                <a:srgbClr val="0070C0"/>
              </a:buClr>
              <a:buSzPct val="80000"/>
              <a:buFont typeface="Wingdings 3" panose="05040102010807070707" pitchFamily="18" charset="2"/>
              <a:buChar char=""/>
            </a:pPr>
            <a:r>
              <a:rPr lang="en-US" sz="1970" dirty="0"/>
              <a:t>The pancreas is two glands in one. Most of it is an ordinary gland with a duct. It makes pancreatic juice, which flows along the pancreatic duct into the duodenum (page 84</a:t>
            </a:r>
            <a:r>
              <a:rPr lang="en-US" sz="1970" dirty="0" smtClean="0"/>
              <a:t>).</a:t>
            </a:r>
            <a:endParaRPr lang="en-US" sz="197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184</a:t>
            </a:r>
            <a:endParaRPr lang="en-GB" sz="960" b="1" dirty="0">
              <a:latin typeface="Arial" panose="020B0604020202020204" pitchFamily="34" charset="0"/>
              <a:cs typeface="Arial" panose="020B0604020202020204" pitchFamily="34" charset="0"/>
            </a:endParaRPr>
          </a:p>
        </p:txBody>
      </p:sp>
      <p:pic>
        <p:nvPicPr>
          <p:cNvPr id="21506" name="Picture 2" descr="Image result for blood gluco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651363" y="1124744"/>
            <a:ext cx="2177492" cy="259228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blood gluco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653282" y="3833619"/>
            <a:ext cx="2175573" cy="225967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hlinkClick r:id="rId5" action="ppaction://hlinksldjump"/>
          </p:cNvPr>
          <p:cNvSpPr txBox="1"/>
          <p:nvPr/>
        </p:nvSpPr>
        <p:spPr>
          <a:xfrm>
            <a:off x="8465882" y="6021288"/>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15274478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34" name="Rectangle 33"/>
          <p:cNvSpPr/>
          <p:nvPr/>
        </p:nvSpPr>
        <p:spPr>
          <a:xfrm>
            <a:off x="179512" y="1124744"/>
            <a:ext cx="8640959" cy="5299912"/>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1880" dirty="0" smtClean="0"/>
              <a:t>Scattered </a:t>
            </a:r>
            <a:r>
              <a:rPr lang="en-US" sz="1880" dirty="0"/>
              <a:t>through the pancreas, however, are </a:t>
            </a:r>
            <a:r>
              <a:rPr lang="en-US" sz="1880" dirty="0" smtClean="0"/>
              <a:t>groups </a:t>
            </a:r>
            <a:r>
              <a:rPr lang="en-US" sz="1880" dirty="0"/>
              <a:t>of cells called </a:t>
            </a:r>
            <a:r>
              <a:rPr lang="en-US" sz="1880" b="1" dirty="0">
                <a:solidFill>
                  <a:srgbClr val="FF0000"/>
                </a:solidFill>
              </a:rPr>
              <a:t>islets of Langerhans</a:t>
            </a:r>
            <a:r>
              <a:rPr lang="en-US" sz="1880" dirty="0"/>
              <a:t>. These cells do </a:t>
            </a:r>
            <a:r>
              <a:rPr lang="en-US" sz="1880" dirty="0" smtClean="0"/>
              <a:t>not </a:t>
            </a:r>
            <a:r>
              <a:rPr lang="en-US" sz="1880" dirty="0"/>
              <a:t>make pancreatic juice. They make two hormones </a:t>
            </a:r>
            <a:r>
              <a:rPr lang="en-US" sz="1880" dirty="0" smtClean="0"/>
              <a:t>called </a:t>
            </a:r>
            <a:r>
              <a:rPr lang="en-US" sz="1880" b="1" dirty="0">
                <a:solidFill>
                  <a:srgbClr val="FF0000"/>
                </a:solidFill>
              </a:rPr>
              <a:t>insulin </a:t>
            </a:r>
            <a:r>
              <a:rPr lang="en-US" sz="1880" dirty="0"/>
              <a:t>and</a:t>
            </a:r>
            <a:r>
              <a:rPr lang="en-US" sz="1880" b="1" dirty="0">
                <a:solidFill>
                  <a:srgbClr val="FF0000"/>
                </a:solidFill>
              </a:rPr>
              <a:t> glucagon</a:t>
            </a:r>
            <a:r>
              <a:rPr lang="en-US" sz="1880" dirty="0"/>
              <a:t>. These hormones help the liver </a:t>
            </a:r>
            <a:r>
              <a:rPr lang="en-US" sz="1880" dirty="0" smtClean="0"/>
              <a:t>to </a:t>
            </a:r>
            <a:r>
              <a:rPr lang="en-US" sz="1880" dirty="0"/>
              <a:t>control the amount of glucose in the blood. Insulin has the effect of lowering blood glucose concentration, are glucagon does the opposite.</a:t>
            </a:r>
          </a:p>
          <a:p>
            <a:pPr marL="285750" indent="-285750">
              <a:buClr>
                <a:srgbClr val="0070C0"/>
              </a:buClr>
              <a:buSzPct val="80000"/>
              <a:buFont typeface="Wingdings 3" panose="05040102010807070707" pitchFamily="18" charset="2"/>
              <a:buChar char=""/>
            </a:pPr>
            <a:r>
              <a:rPr lang="en-US" sz="1880" dirty="0"/>
              <a:t>If you eat a meal which provides a lot of glucose, the concentration of glucose in the blood goes up. The islets of Langerhans detect this, and secrete insulin </a:t>
            </a:r>
            <a:r>
              <a:rPr lang="en-US" sz="1880" dirty="0" smtClean="0"/>
              <a:t>into </a:t>
            </a:r>
            <a:r>
              <a:rPr lang="en-US" sz="1880" dirty="0"/>
              <a:t>the </a:t>
            </a:r>
            <a:r>
              <a:rPr lang="en-US" sz="1880" dirty="0" smtClean="0"/>
              <a:t>blood.</a:t>
            </a:r>
          </a:p>
          <a:p>
            <a:pPr marL="285750" indent="-285750">
              <a:buClr>
                <a:srgbClr val="0070C0"/>
              </a:buClr>
              <a:buSzPct val="80000"/>
              <a:buFont typeface="Wingdings 3" panose="05040102010807070707" pitchFamily="18" charset="2"/>
              <a:buChar char=""/>
            </a:pPr>
            <a:r>
              <a:rPr lang="en-US" sz="1880" dirty="0" smtClean="0"/>
              <a:t>When </a:t>
            </a:r>
            <a:r>
              <a:rPr lang="en-US" sz="1880" dirty="0"/>
              <a:t>insulin reaches the liver, it causes the liver to absorb glucose from the blood. Some is used for respiration, but some is converted into the insoluble polysaccharide, glycogen. This is stored in the liver.</a:t>
            </a:r>
          </a:p>
          <a:p>
            <a:pPr marL="285750" indent="-285750">
              <a:buClr>
                <a:srgbClr val="0070C0"/>
              </a:buClr>
              <a:buSzPct val="80000"/>
              <a:buFont typeface="Wingdings 3" panose="05040102010807070707" pitchFamily="18" charset="2"/>
              <a:buChar char=""/>
            </a:pPr>
            <a:r>
              <a:rPr lang="en-US" sz="1880" dirty="0"/>
              <a:t>If the blood glucose </a:t>
            </a:r>
            <a:r>
              <a:rPr lang="en-US" sz="1880" dirty="0" smtClean="0"/>
              <a:t/>
            </a:r>
            <a:br>
              <a:rPr lang="en-US" sz="1880" dirty="0" smtClean="0"/>
            </a:br>
            <a:r>
              <a:rPr lang="en-US" sz="1880" dirty="0" smtClean="0"/>
              <a:t>concentration </a:t>
            </a:r>
            <a:r>
              <a:rPr lang="en-US" sz="1880" dirty="0"/>
              <a:t>falls too </a:t>
            </a:r>
            <a:r>
              <a:rPr lang="en-US" sz="1880" dirty="0" smtClean="0"/>
              <a:t/>
            </a:r>
            <a:br>
              <a:rPr lang="en-US" sz="1880" dirty="0" smtClean="0"/>
            </a:br>
            <a:r>
              <a:rPr lang="en-US" sz="1880" dirty="0" smtClean="0"/>
              <a:t>low</a:t>
            </a:r>
            <a:r>
              <a:rPr lang="en-US" sz="1880" dirty="0"/>
              <a:t>, the pancreas </a:t>
            </a:r>
            <a:r>
              <a:rPr lang="en-US" sz="1880" dirty="0" smtClean="0"/>
              <a:t>secretes </a:t>
            </a:r>
            <a:br>
              <a:rPr lang="en-US" sz="1880" dirty="0" smtClean="0"/>
            </a:br>
            <a:r>
              <a:rPr lang="en-US" sz="1880" dirty="0" smtClean="0"/>
              <a:t>glucagon</a:t>
            </a:r>
            <a:r>
              <a:rPr lang="en-US" sz="1880" dirty="0"/>
              <a:t>. This </a:t>
            </a:r>
            <a:r>
              <a:rPr lang="en-US" sz="1880" dirty="0" smtClean="0"/>
              <a:t>causes </a:t>
            </a:r>
            <a:r>
              <a:rPr lang="en-US" sz="1880" dirty="0"/>
              <a:t>liver </a:t>
            </a:r>
            <a:r>
              <a:rPr lang="en-US" sz="1880" dirty="0" smtClean="0"/>
              <a:t/>
            </a:r>
            <a:br>
              <a:rPr lang="en-US" sz="1880" dirty="0" smtClean="0"/>
            </a:br>
            <a:r>
              <a:rPr lang="en-US" sz="1880" dirty="0" smtClean="0"/>
              <a:t>cells </a:t>
            </a:r>
            <a:r>
              <a:rPr lang="en-US" sz="1880" dirty="0"/>
              <a:t>to </a:t>
            </a:r>
            <a:r>
              <a:rPr lang="en-US" sz="1880" dirty="0" smtClean="0"/>
              <a:t>break </a:t>
            </a:r>
            <a:r>
              <a:rPr lang="en-US" sz="1880" dirty="0"/>
              <a:t>down </a:t>
            </a:r>
            <a:r>
              <a:rPr lang="en-US" sz="1880" dirty="0" smtClean="0"/>
              <a:t/>
            </a:r>
            <a:br>
              <a:rPr lang="en-US" sz="1880" dirty="0" smtClean="0"/>
            </a:br>
            <a:r>
              <a:rPr lang="en-US" sz="1880" dirty="0" smtClean="0"/>
              <a:t>glycogen to </a:t>
            </a:r>
            <a:r>
              <a:rPr lang="en-US" sz="1880" dirty="0"/>
              <a:t>glucose, and </a:t>
            </a:r>
            <a:r>
              <a:rPr lang="en-US" sz="1880" dirty="0" smtClean="0"/>
              <a:t/>
            </a:r>
            <a:br>
              <a:rPr lang="en-US" sz="1880" dirty="0" smtClean="0"/>
            </a:br>
            <a:r>
              <a:rPr lang="en-US" sz="1880" dirty="0" smtClean="0"/>
              <a:t>release it </a:t>
            </a:r>
            <a:r>
              <a:rPr lang="en-US" sz="1880" dirty="0"/>
              <a:t>into the blood.</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184</a:t>
            </a:r>
            <a:endParaRPr lang="en-GB" sz="960" b="1" dirty="0">
              <a:latin typeface="Arial" panose="020B0604020202020204" pitchFamily="34" charset="0"/>
              <a:cs typeface="Arial" panose="020B0604020202020204" pitchFamily="34" charset="0"/>
            </a:endParaRPr>
          </a:p>
        </p:txBody>
      </p:sp>
      <p:pic>
        <p:nvPicPr>
          <p:cNvPr id="20482" name="Picture 2" descr="Image result for blood glucos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79912" y="4540475"/>
            <a:ext cx="5040558" cy="3286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blood glucos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491880" y="4870021"/>
            <a:ext cx="5400600" cy="179933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5" action="ppaction://hlinksldjump"/>
          </p:cNvPr>
          <p:cNvSpPr txBox="1"/>
          <p:nvPr/>
        </p:nvSpPr>
        <p:spPr>
          <a:xfrm>
            <a:off x="8465882" y="267988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71094848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184</a:t>
            </a:r>
            <a:endParaRPr lang="en-GB" sz="960" b="1" dirty="0">
              <a:latin typeface="Arial" panose="020B0604020202020204" pitchFamily="34" charset="0"/>
              <a:cs typeface="Arial" panose="020B0604020202020204" pitchFamily="34" charset="0"/>
            </a:endParaRPr>
          </a:p>
        </p:txBody>
      </p:sp>
      <p:sp>
        <p:nvSpPr>
          <p:cNvPr id="8" name="Rectangle 7"/>
          <p:cNvSpPr/>
          <p:nvPr/>
        </p:nvSpPr>
        <p:spPr>
          <a:xfrm>
            <a:off x="251520" y="6300028"/>
            <a:ext cx="8640960" cy="369332"/>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2400" b="1" dirty="0"/>
              <a:t>Figure </a:t>
            </a:r>
            <a:r>
              <a:rPr lang="en-US" sz="2400" b="1" dirty="0" smtClean="0"/>
              <a:t>14.6 </a:t>
            </a:r>
            <a:r>
              <a:rPr lang="en-US" sz="2400" b="1" dirty="0" smtClean="0"/>
              <a:t>– </a:t>
            </a:r>
            <a:r>
              <a:rPr lang="en-US" sz="2400" dirty="0"/>
              <a:t>How blood glucose concentration is regulated.</a:t>
            </a:r>
          </a:p>
        </p:txBody>
      </p:sp>
      <p:pic>
        <p:nvPicPr>
          <p:cNvPr id="3" name="Picture 2"/>
          <p:cNvPicPr>
            <a:picLocks noChangeAspect="1"/>
          </p:cNvPicPr>
          <p:nvPr/>
        </p:nvPicPr>
        <p:blipFill>
          <a:blip r:embed="rId3">
            <a:lum bright="-47000" contrast="75000"/>
            <a:extLst>
              <a:ext uri="{28A0092B-C50C-407E-A947-70E740481C1C}">
                <a14:useLocalDpi xmlns:a14="http://schemas.microsoft.com/office/drawing/2010/main" val="0"/>
              </a:ext>
            </a:extLst>
          </a:blip>
          <a:stretch>
            <a:fillRect/>
          </a:stretch>
        </p:blipFill>
        <p:spPr>
          <a:xfrm>
            <a:off x="232098" y="1156060"/>
            <a:ext cx="8660382" cy="5143968"/>
          </a:xfrm>
          <a:prstGeom prst="rect">
            <a:avLst/>
          </a:prstGeom>
        </p:spPr>
      </p:pic>
      <p:sp>
        <p:nvSpPr>
          <p:cNvPr id="11" name="TextBox 10">
            <a:hlinkClick r:id="rId4" action="ppaction://hlinksldjump"/>
          </p:cNvPr>
          <p:cNvSpPr txBox="1"/>
          <p:nvPr/>
        </p:nvSpPr>
        <p:spPr>
          <a:xfrm>
            <a:off x="8465882" y="112474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94422491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34" name="Rectangle 33"/>
          <p:cNvSpPr/>
          <p:nvPr/>
        </p:nvSpPr>
        <p:spPr>
          <a:xfrm>
            <a:off x="179512" y="1124744"/>
            <a:ext cx="8640959" cy="5355312"/>
          </a:xfrm>
          <a:prstGeom prst="rect">
            <a:avLst/>
          </a:prstGeom>
        </p:spPr>
        <p:txBody>
          <a:bodyPr wrap="square">
            <a:spAutoFit/>
          </a:bodyPr>
          <a:lstStyle/>
          <a:p>
            <a:pPr>
              <a:buClr>
                <a:srgbClr val="0070C0"/>
              </a:buClr>
              <a:buSzPct val="80000"/>
            </a:pPr>
            <a:r>
              <a:rPr lang="en-US" b="1" dirty="0">
                <a:solidFill>
                  <a:srgbClr val="C00000"/>
                </a:solidFill>
              </a:rPr>
              <a:t>Diabetes</a:t>
            </a:r>
          </a:p>
          <a:p>
            <a:pPr marL="285750" indent="-285750">
              <a:buClr>
                <a:srgbClr val="0070C0"/>
              </a:buClr>
              <a:buSzPct val="80000"/>
              <a:buFont typeface="Wingdings 3" panose="05040102010807070707" pitchFamily="18" charset="2"/>
              <a:buChar char=""/>
            </a:pPr>
            <a:r>
              <a:rPr lang="en-US" dirty="0"/>
              <a:t>When the control of blood glucose concentration </a:t>
            </a:r>
            <a:r>
              <a:rPr lang="en-US" dirty="0" smtClean="0"/>
              <a:t/>
            </a:r>
            <a:br>
              <a:rPr lang="en-US" dirty="0" smtClean="0"/>
            </a:br>
            <a:r>
              <a:rPr lang="en-US" dirty="0" smtClean="0"/>
              <a:t>does </a:t>
            </a:r>
            <a:r>
              <a:rPr lang="en-US" dirty="0"/>
              <a:t>not work, a person is said to have diabetes.</a:t>
            </a:r>
          </a:p>
          <a:p>
            <a:pPr marL="285750" indent="-285750">
              <a:buClr>
                <a:srgbClr val="0070C0"/>
              </a:buClr>
              <a:buSzPct val="80000"/>
              <a:buFont typeface="Wingdings 3" panose="05040102010807070707" pitchFamily="18" charset="2"/>
              <a:buChar char=""/>
            </a:pPr>
            <a:r>
              <a:rPr lang="en-US" dirty="0"/>
              <a:t>One type of diabetes is caused by the death of </a:t>
            </a:r>
            <a:r>
              <a:rPr lang="en-US" dirty="0" smtClean="0"/>
              <a:t/>
            </a:r>
            <a:br>
              <a:rPr lang="en-US" dirty="0" smtClean="0"/>
            </a:br>
            <a:r>
              <a:rPr lang="en-US" dirty="0" smtClean="0"/>
              <a:t>the </a:t>
            </a:r>
            <a:r>
              <a:rPr lang="en-US" dirty="0"/>
              <a:t>cells that secrete insulin. This is called type 1 </a:t>
            </a:r>
            <a:r>
              <a:rPr lang="en-US" dirty="0" smtClean="0"/>
              <a:t/>
            </a:r>
            <a:br>
              <a:rPr lang="en-US" dirty="0" smtClean="0"/>
            </a:br>
            <a:r>
              <a:rPr lang="en-US" dirty="0" smtClean="0"/>
              <a:t>diabetes</a:t>
            </a:r>
            <a:r>
              <a:rPr lang="en-US" dirty="0"/>
              <a:t>.</a:t>
            </a:r>
          </a:p>
          <a:p>
            <a:pPr marL="285750" indent="-285750">
              <a:buClr>
                <a:srgbClr val="0070C0"/>
              </a:buClr>
              <a:buSzPct val="80000"/>
              <a:buFont typeface="Wingdings 3" panose="05040102010807070707" pitchFamily="18" charset="2"/>
              <a:buChar char=""/>
            </a:pPr>
            <a:r>
              <a:rPr lang="en-US" dirty="0"/>
              <a:t>It is not certain exactly what causes this disease, </a:t>
            </a:r>
            <a:r>
              <a:rPr lang="en-US" dirty="0" smtClean="0"/>
              <a:t/>
            </a:r>
            <a:br>
              <a:rPr lang="en-US" dirty="0" smtClean="0"/>
            </a:br>
            <a:r>
              <a:rPr lang="en-US" dirty="0" smtClean="0"/>
              <a:t>but </a:t>
            </a:r>
            <a:r>
              <a:rPr lang="en-US" dirty="0"/>
              <a:t>it is thought to result from the body’s own </a:t>
            </a:r>
            <a:r>
              <a:rPr lang="en-US" dirty="0" smtClean="0"/>
              <a:t/>
            </a:r>
            <a:br>
              <a:rPr lang="en-US" dirty="0" smtClean="0"/>
            </a:br>
            <a:r>
              <a:rPr lang="en-US" dirty="0" smtClean="0"/>
              <a:t>immune </a:t>
            </a:r>
            <a:r>
              <a:rPr lang="en-US" dirty="0"/>
              <a:t>system attacking and destroying the cells </a:t>
            </a:r>
            <a:r>
              <a:rPr lang="en-US" dirty="0" smtClean="0"/>
              <a:t/>
            </a:r>
            <a:br>
              <a:rPr lang="en-US" dirty="0" smtClean="0"/>
            </a:br>
            <a:r>
              <a:rPr lang="en-US" dirty="0" smtClean="0"/>
              <a:t>in </a:t>
            </a:r>
            <a:r>
              <a:rPr lang="en-US" dirty="0"/>
              <a:t>the pancreas that secrete insulin. This type of </a:t>
            </a:r>
            <a:r>
              <a:rPr lang="en-US" dirty="0" smtClean="0"/>
              <a:t/>
            </a:r>
            <a:br>
              <a:rPr lang="en-US" dirty="0" smtClean="0"/>
            </a:br>
            <a:r>
              <a:rPr lang="en-US" dirty="0" smtClean="0"/>
              <a:t>diabetes </a:t>
            </a:r>
            <a:r>
              <a:rPr lang="en-US" dirty="0"/>
              <a:t>usually develops when a person is a </a:t>
            </a:r>
            <a:r>
              <a:rPr lang="en-US" dirty="0" smtClean="0"/>
              <a:t/>
            </a:r>
            <a:br>
              <a:rPr lang="en-US" dirty="0" smtClean="0"/>
            </a:br>
            <a:r>
              <a:rPr lang="en-US" dirty="0" smtClean="0"/>
              <a:t>young </a:t>
            </a:r>
            <a:r>
              <a:rPr lang="en-US" dirty="0"/>
              <a:t>child.</a:t>
            </a:r>
          </a:p>
          <a:p>
            <a:pPr marL="285750" indent="-285750">
              <a:buClr>
                <a:srgbClr val="0070C0"/>
              </a:buClr>
              <a:buSzPct val="80000"/>
              <a:buFont typeface="Wingdings 3" panose="05040102010807070707" pitchFamily="18" charset="2"/>
              <a:buChar char=""/>
            </a:pPr>
            <a:r>
              <a:rPr lang="en-US" dirty="0"/>
              <a:t>When a person eats a meal </a:t>
            </a:r>
            <a:r>
              <a:rPr lang="en-US" dirty="0" smtClean="0"/>
              <a:t>containing </a:t>
            </a:r>
            <a:r>
              <a:rPr lang="en-US" dirty="0"/>
              <a:t>a lot of </a:t>
            </a:r>
            <a:r>
              <a:rPr lang="en-US" dirty="0" smtClean="0"/>
              <a:t/>
            </a:r>
            <a:br>
              <a:rPr lang="en-US" dirty="0" smtClean="0"/>
            </a:br>
            <a:r>
              <a:rPr lang="en-US" dirty="0" smtClean="0"/>
              <a:t>carbohydrate</a:t>
            </a:r>
            <a:r>
              <a:rPr lang="en-US" dirty="0"/>
              <a:t>, the concentration of glucose in the </a:t>
            </a:r>
            <a:r>
              <a:rPr lang="en-US" dirty="0" smtClean="0"/>
              <a:t>blood </a:t>
            </a:r>
            <a:r>
              <a:rPr lang="en-US" dirty="0"/>
              <a:t>increases. Normally, this would trigger the secretion of insulin from the pancreas, but in a person with type 1 diabetes this does not happen. The blood </a:t>
            </a:r>
            <a:r>
              <a:rPr lang="en-US" dirty="0" smtClean="0"/>
              <a:t>glucose </a:t>
            </a:r>
            <a:r>
              <a:rPr lang="en-US" dirty="0"/>
              <a:t>concentration goes up, and stays up. This </a:t>
            </a:r>
            <a:r>
              <a:rPr lang="en-US" dirty="0" smtClean="0"/>
              <a:t>condition </a:t>
            </a:r>
            <a:r>
              <a:rPr lang="en-US" dirty="0"/>
              <a:t>is called </a:t>
            </a:r>
            <a:r>
              <a:rPr lang="en-US" b="1" dirty="0">
                <a:solidFill>
                  <a:srgbClr val="FF0000"/>
                </a:solidFill>
              </a:rPr>
              <a:t>hyperglycaemia</a:t>
            </a:r>
            <a:r>
              <a:rPr lang="en-US" dirty="0"/>
              <a:t>. </a:t>
            </a:r>
            <a:endParaRPr lang="en-US" dirty="0" smtClean="0"/>
          </a:p>
          <a:p>
            <a:pPr marL="285750" indent="-285750">
              <a:buClr>
                <a:srgbClr val="0070C0"/>
              </a:buClr>
              <a:buSzPct val="80000"/>
              <a:buFont typeface="Wingdings 3" panose="05040102010807070707" pitchFamily="18" charset="2"/>
              <a:buChar char=""/>
            </a:pPr>
            <a:r>
              <a:rPr lang="en-US" dirty="0" smtClean="0"/>
              <a:t>It </a:t>
            </a:r>
            <a:r>
              <a:rPr lang="en-US" dirty="0"/>
              <a:t>usually makes </a:t>
            </a:r>
            <a:r>
              <a:rPr lang="en-US" dirty="0" smtClean="0"/>
              <a:t>the </a:t>
            </a:r>
            <a:r>
              <a:rPr lang="en-US" dirty="0"/>
              <a:t>person feel unwell - they may have a dry mouth, </a:t>
            </a:r>
            <a:r>
              <a:rPr lang="en-US" dirty="0" smtClean="0"/>
              <a:t>blurred </a:t>
            </a:r>
            <a:r>
              <a:rPr lang="en-US" dirty="0"/>
              <a:t>vision and feel very thirsty. Their heart rate and </a:t>
            </a:r>
            <a:r>
              <a:rPr lang="en-US" dirty="0" smtClean="0"/>
              <a:t>breathing </a:t>
            </a:r>
            <a:r>
              <a:rPr lang="en-US" dirty="0"/>
              <a:t>rate may increase</a:t>
            </a:r>
            <a:r>
              <a:rPr lang="en-US" dirty="0" smtClean="0"/>
              <a:t>.</a:t>
            </a:r>
            <a:endParaRPr lang="en-US"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185</a:t>
            </a:r>
            <a:endParaRPr lang="en-GB" sz="960" b="1" dirty="0">
              <a:latin typeface="Arial" panose="020B0604020202020204" pitchFamily="34" charset="0"/>
              <a:cs typeface="Arial" panose="020B0604020202020204" pitchFamily="34" charset="0"/>
            </a:endParaRPr>
          </a:p>
        </p:txBody>
      </p:sp>
      <p:pic>
        <p:nvPicPr>
          <p:cNvPr id="26626" name="Picture 2" descr="Image result for diabet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68144" y="1126704"/>
            <a:ext cx="3024336" cy="226271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868144" y="3429000"/>
            <a:ext cx="3024336" cy="1046440"/>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700" b="1" dirty="0"/>
              <a:t>Figure </a:t>
            </a:r>
            <a:r>
              <a:rPr lang="en-US" sz="1700" b="1" dirty="0" smtClean="0"/>
              <a:t>14.7 </a:t>
            </a:r>
            <a:r>
              <a:rPr lang="en-US" sz="1700" b="1" dirty="0" smtClean="0"/>
              <a:t>– </a:t>
            </a:r>
            <a:r>
              <a:rPr lang="en-US" sz="1700" dirty="0" smtClean="0"/>
              <a:t>This blood sugar monitoring device quickly measures the concentration of glucose in a tiny drop of blood.</a:t>
            </a:r>
            <a:endParaRPr lang="en-GB" sz="1700" dirty="0"/>
          </a:p>
        </p:txBody>
      </p:sp>
      <p:sp>
        <p:nvSpPr>
          <p:cNvPr id="10" name="TextBox 9">
            <a:hlinkClick r:id="rId4" action="ppaction://hlinksldjump"/>
          </p:cNvPr>
          <p:cNvSpPr txBox="1"/>
          <p:nvPr/>
        </p:nvSpPr>
        <p:spPr>
          <a:xfrm>
            <a:off x="8465882" y="5632212"/>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393962203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34" name="Rectangle 33"/>
          <p:cNvSpPr/>
          <p:nvPr/>
        </p:nvSpPr>
        <p:spPr>
          <a:xfrm>
            <a:off x="179512" y="1124744"/>
            <a:ext cx="8640959" cy="2406813"/>
          </a:xfrm>
          <a:prstGeom prst="rect">
            <a:avLst/>
          </a:prstGeom>
        </p:spPr>
        <p:txBody>
          <a:bodyPr wrap="square">
            <a:spAutoFit/>
          </a:bodyPr>
          <a:lstStyle/>
          <a:p>
            <a:pPr>
              <a:buClr>
                <a:srgbClr val="0070C0"/>
              </a:buClr>
              <a:buSzPct val="80000"/>
            </a:pPr>
            <a:r>
              <a:rPr lang="en-US" sz="1860" b="1" dirty="0">
                <a:solidFill>
                  <a:srgbClr val="C00000"/>
                </a:solidFill>
              </a:rPr>
              <a:t>Diabetes</a:t>
            </a:r>
          </a:p>
          <a:p>
            <a:pPr marL="285750" indent="-285750">
              <a:buClr>
                <a:srgbClr val="0070C0"/>
              </a:buClr>
              <a:buSzPct val="80000"/>
              <a:buFont typeface="Wingdings 3" panose="05040102010807070707" pitchFamily="18" charset="2"/>
              <a:buChar char=""/>
            </a:pPr>
            <a:r>
              <a:rPr lang="en-US" sz="1860" dirty="0" smtClean="0"/>
              <a:t>On </a:t>
            </a:r>
            <a:r>
              <a:rPr lang="en-US" sz="1860" dirty="0"/>
              <a:t>the other hand, not eating carbohydrate for a </a:t>
            </a:r>
            <a:r>
              <a:rPr lang="en-US" sz="1860" dirty="0" smtClean="0"/>
              <a:t>long </a:t>
            </a:r>
            <a:r>
              <a:rPr lang="en-US" sz="1860" dirty="0"/>
              <a:t>time will cause the blood glucose concentration </a:t>
            </a:r>
            <a:r>
              <a:rPr lang="en-US" sz="1860" dirty="0" smtClean="0"/>
              <a:t>to drop </a:t>
            </a:r>
            <a:r>
              <a:rPr lang="en-US" sz="1860" dirty="0"/>
              <a:t>very low. Because no insulin has been secreted, </a:t>
            </a:r>
            <a:r>
              <a:rPr lang="en-US" sz="1860" dirty="0" smtClean="0"/>
              <a:t>the liver </a:t>
            </a:r>
            <a:r>
              <a:rPr lang="en-US" sz="1860" dirty="0"/>
              <a:t>has not built up stores of glycogen that can now </a:t>
            </a:r>
            <a:r>
              <a:rPr lang="en-US" sz="1860" dirty="0" smtClean="0"/>
              <a:t>be </a:t>
            </a:r>
            <a:r>
              <a:rPr lang="en-US" sz="1860" dirty="0"/>
              <a:t>broken down to produce glucose. </a:t>
            </a:r>
            <a:r>
              <a:rPr lang="en-US" sz="1860" dirty="0" smtClean="0"/>
              <a:t>The </a:t>
            </a:r>
            <a:r>
              <a:rPr lang="en-US" sz="1860" dirty="0"/>
              <a:t>person has </a:t>
            </a:r>
            <a:r>
              <a:rPr lang="en-US" sz="1860" b="1" dirty="0">
                <a:solidFill>
                  <a:srgbClr val="FF0000"/>
                </a:solidFill>
              </a:rPr>
              <a:t>hypoglycaemia</a:t>
            </a:r>
            <a:r>
              <a:rPr lang="en-US" sz="1860" dirty="0" smtClean="0"/>
              <a:t>.</a:t>
            </a:r>
          </a:p>
          <a:p>
            <a:pPr marL="285750" indent="-285750">
              <a:buClr>
                <a:srgbClr val="0070C0"/>
              </a:buClr>
              <a:buSzPct val="80000"/>
              <a:buFont typeface="Wingdings 3" panose="05040102010807070707" pitchFamily="18" charset="2"/>
              <a:buChar char=""/>
            </a:pPr>
            <a:r>
              <a:rPr lang="en-US" sz="1860" dirty="0" smtClean="0"/>
              <a:t>Cells </a:t>
            </a:r>
            <a:r>
              <a:rPr lang="en-US" sz="1860" dirty="0"/>
              <a:t>do not have a supply of glucose to release energy by respiration, so the person feels very tired and may show confusion and irrational behaviour. Eventually, they can become unconscious. </a:t>
            </a:r>
            <a:endParaRPr lang="en-US" sz="1860" dirty="0" smtClean="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185</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188267" y="3500481"/>
            <a:ext cx="5298453" cy="3240887"/>
          </a:xfrm>
          <a:prstGeom prst="rect">
            <a:avLst/>
          </a:prstGeom>
        </p:spPr>
        <p:txBody>
          <a:bodyPr wrap="square">
            <a:spAutoFit/>
          </a:bodyPr>
          <a:lstStyle/>
          <a:p>
            <a:pPr marL="285750" indent="-285750">
              <a:buClr>
                <a:srgbClr val="0070C0"/>
              </a:buClr>
              <a:buSzPct val="80000"/>
              <a:buFont typeface="Wingdings 3" panose="05040102010807070707" pitchFamily="18" charset="2"/>
              <a:buChar char=""/>
            </a:pPr>
            <a:r>
              <a:rPr lang="en-US" sz="1860" dirty="0"/>
              <a:t>People with diabetes usually become very good at recognising when this series of events is beginning, and know that they need to eat something sweet to get their blood glucose concentration up towards normal.</a:t>
            </a:r>
          </a:p>
          <a:p>
            <a:pPr marL="285750" indent="-285750">
              <a:buClr>
                <a:srgbClr val="0070C0"/>
              </a:buClr>
              <a:buSzPct val="80000"/>
              <a:buFont typeface="Wingdings 3" panose="05040102010807070707" pitchFamily="18" charset="2"/>
              <a:buChar char=""/>
            </a:pPr>
            <a:r>
              <a:rPr lang="en-US" sz="1860" dirty="0"/>
              <a:t>Having blood glucose concentrations that swing very high and very low can, over long periods of time, do damage to numerous body organs. It is important that a person with type 1 diabetes tries to keep their blood glucose concentration within reasonably normal limits.</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327" t="16840" r="5113" b="4004"/>
          <a:stretch/>
        </p:blipFill>
        <p:spPr>
          <a:xfrm>
            <a:off x="5486720" y="3212977"/>
            <a:ext cx="3405760" cy="2191532"/>
          </a:xfrm>
          <a:prstGeom prst="rect">
            <a:avLst/>
          </a:prstGeom>
        </p:spPr>
      </p:pic>
      <p:sp>
        <p:nvSpPr>
          <p:cNvPr id="8" name="Rectangle 7"/>
          <p:cNvSpPr/>
          <p:nvPr/>
        </p:nvSpPr>
        <p:spPr>
          <a:xfrm>
            <a:off x="5495474" y="5522681"/>
            <a:ext cx="3400453" cy="1077218"/>
          </a:xfrm>
          <a:prstGeom prst="rect">
            <a:avLst/>
          </a:prstGeom>
        </p:spPr>
        <p:txBody>
          <a:bodyPr wrap="square" lIns="0" tIns="0" rIns="0" bIns="0">
            <a:spAutoFit/>
          </a:bodyPr>
          <a:lstStyle/>
          <a:p>
            <a:pPr indent="361950">
              <a:buClr>
                <a:srgbClr val="C00000"/>
              </a:buClr>
              <a:buSzPct val="80000"/>
              <a:buFont typeface="Arial" panose="020B0604020202020204" pitchFamily="34" charset="0"/>
              <a:buChar char="▲"/>
            </a:pPr>
            <a:r>
              <a:rPr lang="en-US" sz="1400" b="1" dirty="0" smtClean="0">
                <a:solidFill>
                  <a:srgbClr val="C00000"/>
                </a:solidFill>
              </a:rPr>
              <a:t>Figure </a:t>
            </a:r>
            <a:r>
              <a:rPr lang="en-US" sz="1400" b="1" dirty="0">
                <a:solidFill>
                  <a:srgbClr val="C00000"/>
                </a:solidFill>
              </a:rPr>
              <a:t>14.8</a:t>
            </a:r>
            <a:r>
              <a:rPr lang="en-US" sz="1400" dirty="0">
                <a:solidFill>
                  <a:srgbClr val="C00000"/>
                </a:solidFill>
              </a:rPr>
              <a:t> </a:t>
            </a:r>
            <a:r>
              <a:rPr lang="en-US" sz="1400" dirty="0" smtClean="0"/>
              <a:t>- Disposable </a:t>
            </a:r>
            <a:r>
              <a:rPr lang="en-US" sz="1400" dirty="0"/>
              <a:t>test sticks can be used to test urine for the presence of glucose. Normally, there should be no glucose present in urine - as is indicated by the result on this stick</a:t>
            </a:r>
            <a:r>
              <a:rPr lang="en-US" sz="1400" dirty="0" smtClean="0"/>
              <a:t>.</a:t>
            </a:r>
            <a:endParaRPr lang="en-US" sz="1400" dirty="0"/>
          </a:p>
        </p:txBody>
      </p:sp>
      <p:sp>
        <p:nvSpPr>
          <p:cNvPr id="9" name="TextBox 8">
            <a:hlinkClick r:id="rId4" action="ppaction://hlinksldjump"/>
          </p:cNvPr>
          <p:cNvSpPr txBox="1"/>
          <p:nvPr/>
        </p:nvSpPr>
        <p:spPr>
          <a:xfrm>
            <a:off x="8465882" y="112474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2338273345"/>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34" name="Rectangle 33"/>
          <p:cNvSpPr/>
          <p:nvPr/>
        </p:nvSpPr>
        <p:spPr>
          <a:xfrm>
            <a:off x="179512" y="1124744"/>
            <a:ext cx="8640959" cy="5586145"/>
          </a:xfrm>
          <a:prstGeom prst="rect">
            <a:avLst/>
          </a:prstGeom>
        </p:spPr>
        <p:txBody>
          <a:bodyPr wrap="square">
            <a:spAutoFit/>
          </a:bodyPr>
          <a:lstStyle/>
          <a:p>
            <a:pPr>
              <a:buClr>
                <a:srgbClr val="0070C0"/>
              </a:buClr>
              <a:buSzPct val="80000"/>
            </a:pPr>
            <a:r>
              <a:rPr lang="en-US" sz="2100" b="1" dirty="0">
                <a:solidFill>
                  <a:srgbClr val="C00000"/>
                </a:solidFill>
              </a:rPr>
              <a:t>Diabetes</a:t>
            </a:r>
          </a:p>
          <a:p>
            <a:pPr marL="285750" indent="-285750">
              <a:buClr>
                <a:srgbClr val="0070C0"/>
              </a:buClr>
              <a:buSzPct val="80000"/>
              <a:buFont typeface="Wingdings 3" panose="05040102010807070707" pitchFamily="18" charset="2"/>
              <a:buChar char=""/>
            </a:pPr>
            <a:r>
              <a:rPr lang="en-US" sz="2100" dirty="0" smtClean="0"/>
              <a:t>Most </a:t>
            </a:r>
            <a:r>
              <a:rPr lang="en-US" sz="2100" dirty="0"/>
              <a:t>people with diabetes get into the habit of checking their blood glucose concentration regularly, using a simple sensor (Figure 14.7). They can also test their urine for glucose, using a simple dipstick (Figure 14.8). Urine should not contain any glucose, but if a person’s blood glucose concentration rises very high, then the kidneys are not able to reabsorb it all from the filtrate in the nephron, and some remains in the urine that is excreted.</a:t>
            </a:r>
          </a:p>
          <a:p>
            <a:pPr marL="285750" indent="-285750">
              <a:buClr>
                <a:srgbClr val="0070C0"/>
              </a:buClr>
              <a:buSzPct val="80000"/>
              <a:buFont typeface="Wingdings 3" panose="05040102010807070707" pitchFamily="18" charset="2"/>
              <a:buChar char=""/>
            </a:pPr>
            <a:r>
              <a:rPr lang="en-US" sz="2100" dirty="0"/>
              <a:t>Eating little and often, and </a:t>
            </a:r>
            <a:r>
              <a:rPr lang="en-US" sz="2100" dirty="0" smtClean="0"/>
              <a:t/>
            </a:r>
            <a:br>
              <a:rPr lang="en-US" sz="2100" dirty="0" smtClean="0"/>
            </a:br>
            <a:r>
              <a:rPr lang="en-US" sz="2100" dirty="0" smtClean="0"/>
              <a:t>particularly avoiding </a:t>
            </a:r>
            <a:r>
              <a:rPr lang="en-US" sz="2100" dirty="0"/>
              <a:t>large amounts </a:t>
            </a:r>
            <a:r>
              <a:rPr lang="en-US" sz="2100" dirty="0" smtClean="0"/>
              <a:t/>
            </a:r>
            <a:br>
              <a:rPr lang="en-US" sz="2100" dirty="0" smtClean="0"/>
            </a:br>
            <a:r>
              <a:rPr lang="en-US" sz="2100" dirty="0" smtClean="0"/>
              <a:t>of carbohydrate</a:t>
            </a:r>
            <a:r>
              <a:rPr lang="en-US" sz="2100" dirty="0"/>
              <a:t>, can help to stop </a:t>
            </a:r>
            <a:r>
              <a:rPr lang="en-US" sz="2100" dirty="0" smtClean="0"/>
              <a:t/>
            </a:r>
            <a:br>
              <a:rPr lang="en-US" sz="2100" dirty="0" smtClean="0"/>
            </a:br>
            <a:r>
              <a:rPr lang="en-US" sz="2100" dirty="0" smtClean="0"/>
              <a:t>blood glucose </a:t>
            </a:r>
            <a:r>
              <a:rPr lang="en-US" sz="2100" dirty="0"/>
              <a:t>concentration </a:t>
            </a:r>
            <a:br>
              <a:rPr lang="en-US" sz="2100" dirty="0"/>
            </a:br>
            <a:r>
              <a:rPr lang="en-US" sz="2100" dirty="0" smtClean="0"/>
              <a:t>fluctuating </a:t>
            </a:r>
            <a:r>
              <a:rPr lang="en-US" sz="2100" dirty="0"/>
              <a:t>too </a:t>
            </a:r>
            <a:r>
              <a:rPr lang="en-US" sz="2100" dirty="0" smtClean="0"/>
              <a:t>widely</a:t>
            </a:r>
            <a:r>
              <a:rPr lang="en-US" sz="2100" dirty="0"/>
              <a:t>. People with </a:t>
            </a:r>
            <a:r>
              <a:rPr lang="en-US" sz="2100" dirty="0" smtClean="0"/>
              <a:t/>
            </a:r>
            <a:br>
              <a:rPr lang="en-US" sz="2100" dirty="0" smtClean="0"/>
            </a:br>
            <a:r>
              <a:rPr lang="en-US" sz="2100" dirty="0" smtClean="0"/>
              <a:t>type </a:t>
            </a:r>
            <a:r>
              <a:rPr lang="en-US" sz="2100" dirty="0"/>
              <a:t>1 diabetes </a:t>
            </a:r>
            <a:r>
              <a:rPr lang="en-US" sz="2100" dirty="0" smtClean="0"/>
              <a:t>also </a:t>
            </a:r>
            <a:r>
              <a:rPr lang="en-US" sz="2100" dirty="0"/>
              <a:t>need to inject </a:t>
            </a:r>
            <a:r>
              <a:rPr lang="en-US" sz="2100" dirty="0" smtClean="0"/>
              <a:t/>
            </a:r>
            <a:br>
              <a:rPr lang="en-US" sz="2100" dirty="0" smtClean="0"/>
            </a:br>
            <a:r>
              <a:rPr lang="en-US" sz="2100" dirty="0" smtClean="0"/>
              <a:t>themselves </a:t>
            </a:r>
            <a:r>
              <a:rPr lang="en-US" sz="2100" dirty="0"/>
              <a:t>with </a:t>
            </a:r>
            <a:r>
              <a:rPr lang="en-US" sz="2100" dirty="0" smtClean="0"/>
              <a:t>insulin </a:t>
            </a:r>
            <a:r>
              <a:rPr lang="en-US" sz="2100" dirty="0"/>
              <a:t>to reduce </a:t>
            </a:r>
            <a:r>
              <a:rPr lang="en-US" sz="2100" dirty="0" smtClean="0"/>
              <a:t/>
            </a:r>
            <a:br>
              <a:rPr lang="en-US" sz="2100" dirty="0" smtClean="0"/>
            </a:br>
            <a:r>
              <a:rPr lang="en-US" sz="2100" dirty="0" smtClean="0"/>
              <a:t>blood </a:t>
            </a:r>
            <a:r>
              <a:rPr lang="en-US" sz="2100" dirty="0"/>
              <a:t>glucose </a:t>
            </a:r>
            <a:r>
              <a:rPr lang="en-US" sz="2100" dirty="0" smtClean="0"/>
              <a:t/>
            </a:r>
            <a:br>
              <a:rPr lang="en-US" sz="2100" dirty="0" smtClean="0"/>
            </a:br>
            <a:r>
              <a:rPr lang="en-US" sz="2100" dirty="0" smtClean="0"/>
              <a:t>concentration</a:t>
            </a:r>
            <a:r>
              <a:rPr lang="en-US" sz="2100" dirty="0"/>
              <a:t>.</a:t>
            </a:r>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185</a:t>
            </a:r>
            <a:endParaRPr lang="en-GB" sz="96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2886083" y="6177398"/>
            <a:ext cx="1253869"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sz="2000" b="1" dirty="0" smtClean="0"/>
              <a:t>Diabetes</a:t>
            </a:r>
            <a:endParaRPr lang="en-GB" sz="2000" b="1" dirty="0"/>
          </a:p>
        </p:txBody>
      </p:sp>
      <p:pic>
        <p:nvPicPr>
          <p:cNvPr id="27650" name="Picture 2" descr="Image result for insulin and diabet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909208" y="3645024"/>
            <a:ext cx="3983272" cy="302433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hlinkClick r:id="rId5" action="ppaction://hlinksldjump"/>
          </p:cNvPr>
          <p:cNvSpPr txBox="1"/>
          <p:nvPr/>
        </p:nvSpPr>
        <p:spPr>
          <a:xfrm>
            <a:off x="8465882" y="3183940"/>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578801997"/>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560840" cy="625434"/>
          </a:xfrm>
        </p:spPr>
        <p:txBody>
          <a:bodyPr>
            <a:noAutofit/>
          </a:bodyPr>
          <a:lstStyle/>
          <a:p>
            <a:pPr>
              <a:buClr>
                <a:srgbClr val="0070C0"/>
              </a:buClr>
              <a:buSzPct val="80000"/>
            </a:pPr>
            <a:r>
              <a:rPr lang="en-US" sz="3000" dirty="0" smtClean="0"/>
              <a:t>14.3 – Control of Blood Glucose Concentration</a:t>
            </a:r>
            <a:endParaRPr lang="en-US" sz="30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186</a:t>
            </a:r>
            <a:endParaRPr lang="en-GB" sz="960" b="1" dirty="0">
              <a:latin typeface="Arial" panose="020B0604020202020204" pitchFamily="34" charset="0"/>
              <a:cs typeface="Arial" panose="020B0604020202020204" pitchFamily="34" charset="0"/>
            </a:endParaRPr>
          </a:p>
        </p:txBody>
      </p:sp>
      <p:grpSp>
        <p:nvGrpSpPr>
          <p:cNvPr id="7" name="Group 6"/>
          <p:cNvGrpSpPr/>
          <p:nvPr/>
        </p:nvGrpSpPr>
        <p:grpSpPr>
          <a:xfrm>
            <a:off x="179512" y="1124744"/>
            <a:ext cx="8712967" cy="5587305"/>
            <a:chOff x="179512" y="6669360"/>
            <a:chExt cx="8712967" cy="5587305"/>
          </a:xfrm>
        </p:grpSpPr>
        <p:sp>
          <p:nvSpPr>
            <p:cNvPr id="8" name="Rectangle 7"/>
            <p:cNvSpPr/>
            <p:nvPr/>
          </p:nvSpPr>
          <p:spPr>
            <a:xfrm>
              <a:off x="179512" y="7101408"/>
              <a:ext cx="8712967" cy="5155257"/>
            </a:xfrm>
            <a:prstGeom prst="rect">
              <a:avLst/>
            </a:prstGeom>
            <a:solidFill>
              <a:schemeClr val="accent6">
                <a:lumMod val="20000"/>
                <a:lumOff val="80000"/>
              </a:schemeClr>
            </a:solidFill>
          </p:spPr>
          <p:txBody>
            <a:bodyPr wrap="square">
              <a:spAutoFit/>
            </a:bodyPr>
            <a:lstStyle/>
            <a:p>
              <a:pPr>
                <a:buClr>
                  <a:srgbClr val="C00000"/>
                </a:buClr>
                <a:buSzPct val="80000"/>
              </a:pPr>
              <a:r>
                <a:rPr lang="en-US" sz="2100" b="1" dirty="0" smtClean="0">
                  <a:latin typeface="Arial" panose="020B0604020202020204" pitchFamily="34" charset="0"/>
                  <a:cs typeface="Arial" panose="020B0604020202020204" pitchFamily="34" charset="0"/>
                </a:rPr>
                <a:t/>
              </a:r>
              <a:br>
                <a:rPr lang="en-US" sz="2100" b="1" dirty="0" smtClean="0">
                  <a:latin typeface="Arial" panose="020B0604020202020204" pitchFamily="34" charset="0"/>
                  <a:cs typeface="Arial" panose="020B0604020202020204" pitchFamily="34" charset="0"/>
                </a:rPr>
              </a:br>
              <a:r>
                <a:rPr lang="en-US" sz="2800" b="1" dirty="0" smtClean="0">
                  <a:latin typeface="Arial" panose="020B0604020202020204" pitchFamily="34" charset="0"/>
                  <a:cs typeface="Arial" panose="020B0604020202020204" pitchFamily="34" charset="0"/>
                </a:rPr>
                <a:t>You </a:t>
              </a:r>
              <a:r>
                <a:rPr lang="en-US" sz="2800" b="1" dirty="0">
                  <a:latin typeface="Arial" panose="020B0604020202020204" pitchFamily="34" charset="0"/>
                  <a:cs typeface="Arial" panose="020B0604020202020204" pitchFamily="34" charset="0"/>
                </a:rPr>
                <a:t>should know:</a:t>
              </a:r>
            </a:p>
            <a:p>
              <a:pPr marL="457200" indent="-457200">
                <a:buClr>
                  <a:srgbClr val="C00000"/>
                </a:buClr>
                <a:buSzPct val="80000"/>
                <a:buFont typeface="Wingdings" panose="05000000000000000000" pitchFamily="2" charset="2"/>
                <a:buChar char="v"/>
              </a:pPr>
              <a:r>
                <a:rPr lang="en-US" sz="2800" dirty="0">
                  <a:latin typeface="Arial" panose="020B0604020202020204" pitchFamily="34" charset="0"/>
                  <a:cs typeface="Arial" panose="020B0604020202020204" pitchFamily="34" charset="0"/>
                </a:rPr>
                <a:t>what homeostasis is and why it is important</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advantages of controlling body temperature</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structure of the skin</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how </a:t>
              </a:r>
              <a:r>
                <a:rPr lang="en-US" sz="2800" dirty="0">
                  <a:latin typeface="Arial" panose="020B0604020202020204" pitchFamily="34" charset="0"/>
                  <a:cs typeface="Arial" panose="020B0604020202020204" pitchFamily="34" charset="0"/>
                </a:rPr>
                <a:t>the brain (hypothalamus), skin and muscles help to control body temperature</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role of negative feedback mechanisms in homeostasis</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roles of the liver and pancreas in keeping blood glucose concentration within narrow limits</a:t>
              </a:r>
            </a:p>
            <a:p>
              <a:pPr marL="457200" indent="-457200">
                <a:buClr>
                  <a:srgbClr val="C00000"/>
                </a:buClr>
                <a:buSzPct val="80000"/>
                <a:buFont typeface="Wingdings" panose="05000000000000000000" pitchFamily="2" charset="2"/>
                <a:buChar char="v"/>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symptoms and treatment of type 1 diabetes.</a:t>
              </a:r>
              <a:endParaRPr lang="en-US" sz="2800" dirty="0">
                <a:latin typeface="Arial" panose="020B0604020202020204" pitchFamily="34" charset="0"/>
                <a:cs typeface="Arial" panose="020B0604020202020204" pitchFamily="34" charset="0"/>
              </a:endParaRPr>
            </a:p>
          </p:txBody>
        </p:sp>
        <p:sp>
          <p:nvSpPr>
            <p:cNvPr id="9"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Summary</a:t>
              </a:r>
              <a:endParaRPr lang="en-US" sz="2800" b="1" dirty="0">
                <a:solidFill>
                  <a:srgbClr val="0070C0"/>
                </a:solidFill>
                <a:latin typeface="Arial" panose="020B0604020202020204" pitchFamily="34" charset="0"/>
                <a:cs typeface="Arial" panose="020B0604020202020204" pitchFamily="34" charset="0"/>
              </a:endParaRPr>
            </a:p>
          </p:txBody>
        </p:sp>
      </p:grpSp>
      <p:sp>
        <p:nvSpPr>
          <p:cNvPr id="10" name="TextBox 9">
            <a:hlinkClick r:id="rId3" action="ppaction://hlinksldjump"/>
          </p:cNvPr>
          <p:cNvSpPr txBox="1"/>
          <p:nvPr/>
        </p:nvSpPr>
        <p:spPr>
          <a:xfrm>
            <a:off x="8465882" y="1844824"/>
            <a:ext cx="439223" cy="677108"/>
          </a:xfrm>
          <a:prstGeom prst="rect">
            <a:avLst/>
          </a:prstGeom>
          <a:noFill/>
        </p:spPr>
        <p:txBody>
          <a:bodyPr wrap="none" lIns="0" tIns="0" rIns="0" bIns="0" rtlCol="0">
            <a:spAutoFit/>
          </a:bodyPr>
          <a:lstStyle/>
          <a:p>
            <a:r>
              <a:rPr lang="en-US" sz="4400" b="1" dirty="0">
                <a:solidFill>
                  <a:srgbClr val="FF0000"/>
                </a:solidFill>
              </a:rPr>
              <a:t>Q</a:t>
            </a:r>
            <a:endParaRPr lang="en-US" b="1" dirty="0">
              <a:solidFill>
                <a:srgbClr val="FF0000"/>
              </a:solidFill>
            </a:endParaRPr>
          </a:p>
        </p:txBody>
      </p:sp>
    </p:spTree>
    <p:extLst>
      <p:ext uri="{BB962C8B-B14F-4D97-AF65-F5344CB8AC3E}">
        <p14:creationId xmlns:p14="http://schemas.microsoft.com/office/powerpoint/2010/main" val="1550899671"/>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14 </a:t>
            </a:r>
            <a:r>
              <a:rPr lang="en-US" sz="3200" dirty="0"/>
              <a:t>– </a:t>
            </a:r>
            <a:r>
              <a:rPr lang="en-US" sz="3200" dirty="0" smtClean="0"/>
              <a:t>End of Chapter Questions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186</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24744"/>
            <a:ext cx="8727370" cy="5553013"/>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pPr marL="342900" indent="-342900">
              <a:buClr>
                <a:srgbClr val="C00000"/>
              </a:buClr>
              <a:buSzPct val="100000"/>
              <a:buFont typeface="+mj-lt"/>
              <a:buAutoNum type="arabicPeriod"/>
              <a:tabLst>
                <a:tab pos="2420938" algn="l"/>
              </a:tabLst>
            </a:pPr>
            <a:r>
              <a:rPr lang="en-US" sz="2130" dirty="0" smtClean="0">
                <a:latin typeface="Arial" panose="020B0604020202020204" pitchFamily="34" charset="0"/>
                <a:cs typeface="Arial" panose="020B0604020202020204" pitchFamily="34" charset="0"/>
              </a:rPr>
              <a:t>Explain </a:t>
            </a:r>
            <a:r>
              <a:rPr lang="en-US" sz="2130" dirty="0">
                <a:latin typeface="Arial" panose="020B0604020202020204" pitchFamily="34" charset="0"/>
                <a:cs typeface="Arial" panose="020B0604020202020204" pitchFamily="34" charset="0"/>
              </a:rPr>
              <a:t>the difference between each of the following pairs of </a:t>
            </a:r>
            <a:r>
              <a:rPr lang="en-US" sz="2130" dirty="0" smtClean="0">
                <a:latin typeface="Arial" panose="020B0604020202020204" pitchFamily="34" charset="0"/>
                <a:cs typeface="Arial" panose="020B0604020202020204" pitchFamily="34" charset="0"/>
              </a:rPr>
              <a:t>terms.</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endothermic</a:t>
            </a:r>
            <a:r>
              <a:rPr lang="en-US" sz="2130" dirty="0">
                <a:latin typeface="Arial" panose="020B0604020202020204" pitchFamily="34" charset="0"/>
                <a:cs typeface="Arial" panose="020B0604020202020204" pitchFamily="34" charset="0"/>
              </a:rPr>
              <a:t>, ectothermic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dermis</a:t>
            </a:r>
            <a:r>
              <a:rPr lang="en-US" sz="2130" dirty="0">
                <a:latin typeface="Arial" panose="020B0604020202020204" pitchFamily="34" charset="0"/>
                <a:cs typeface="Arial" panose="020B0604020202020204" pitchFamily="34" charset="0"/>
              </a:rPr>
              <a:t>, epidermis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vasoconstriction</a:t>
            </a:r>
            <a:r>
              <a:rPr lang="en-US" sz="2130" dirty="0">
                <a:latin typeface="Arial" panose="020B0604020202020204" pitchFamily="34" charset="0"/>
                <a:cs typeface="Arial" panose="020B0604020202020204" pitchFamily="34" charset="0"/>
              </a:rPr>
              <a:t>, vasodilation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glycogen</a:t>
            </a:r>
            <a:r>
              <a:rPr lang="en-US" sz="2130" dirty="0">
                <a:latin typeface="Arial" panose="020B0604020202020204" pitchFamily="34" charset="0"/>
                <a:cs typeface="Arial" panose="020B0604020202020204" pitchFamily="34" charset="0"/>
              </a:rPr>
              <a:t>, glucagon</a:t>
            </a:r>
          </a:p>
          <a:p>
            <a:pPr marL="457200" indent="-457200">
              <a:buClr>
                <a:srgbClr val="C00000"/>
              </a:buClr>
              <a:buSzPct val="100000"/>
              <a:buFont typeface="+mj-lt"/>
              <a:buAutoNum type="arabicPeriod" startAt="2"/>
              <a:tabLst>
                <a:tab pos="2420938" algn="l"/>
              </a:tabLst>
            </a:pPr>
            <a:r>
              <a:rPr lang="en-US" sz="2130" dirty="0" smtClean="0">
                <a:latin typeface="Arial" panose="020B0604020202020204" pitchFamily="34" charset="0"/>
                <a:cs typeface="Arial" panose="020B0604020202020204" pitchFamily="34" charset="0"/>
              </a:rPr>
              <a:t>Each </a:t>
            </a:r>
            <a:r>
              <a:rPr lang="en-US" sz="2130" dirty="0">
                <a:latin typeface="Arial" panose="020B0604020202020204" pitchFamily="34" charset="0"/>
                <a:cs typeface="Arial" panose="020B0604020202020204" pitchFamily="34" charset="0"/>
              </a:rPr>
              <a:t>of these sentences contains incorrect information. Identify what is wrong, and then write a sentence that provides correct </a:t>
            </a:r>
            <a:r>
              <a:rPr lang="en-US" sz="2130" dirty="0" smtClean="0">
                <a:latin typeface="Arial" panose="020B0604020202020204" pitchFamily="34" charset="0"/>
                <a:cs typeface="Arial" panose="020B0604020202020204" pitchFamily="34" charset="0"/>
              </a:rPr>
              <a:t>information.</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Homeostasis </a:t>
            </a:r>
            <a:r>
              <a:rPr lang="en-US" sz="2130" dirty="0">
                <a:latin typeface="Arial" panose="020B0604020202020204" pitchFamily="34" charset="0"/>
                <a:cs typeface="Arial" panose="020B0604020202020204" pitchFamily="34" charset="0"/>
              </a:rPr>
              <a:t>means keeping your body temperature constant,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When </a:t>
            </a:r>
            <a:r>
              <a:rPr lang="en-US" sz="2130" dirty="0">
                <a:latin typeface="Arial" panose="020B0604020202020204" pitchFamily="34" charset="0"/>
                <a:cs typeface="Arial" panose="020B0604020202020204" pitchFamily="34" charset="0"/>
              </a:rPr>
              <a:t>we are cold, our hairs stand on end, which keeps us warm,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The </a:t>
            </a:r>
            <a:r>
              <a:rPr lang="en-US" sz="2130" dirty="0">
                <a:latin typeface="Arial" panose="020B0604020202020204" pitchFamily="34" charset="0"/>
                <a:cs typeface="Arial" panose="020B0604020202020204" pitchFamily="34" charset="0"/>
              </a:rPr>
              <a:t>fatty layer under the skin stops cold air getting into the body,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When </a:t>
            </a:r>
            <a:r>
              <a:rPr lang="en-US" sz="2130" dirty="0">
                <a:latin typeface="Arial" panose="020B0604020202020204" pitchFamily="34" charset="0"/>
                <a:cs typeface="Arial" panose="020B0604020202020204" pitchFamily="34" charset="0"/>
              </a:rPr>
              <a:t>we are too hot, our sweat glands secrete a cold liquid that cools us down,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When </a:t>
            </a:r>
            <a:r>
              <a:rPr lang="en-US" sz="2130" dirty="0">
                <a:latin typeface="Arial" panose="020B0604020202020204" pitchFamily="34" charset="0"/>
                <a:cs typeface="Arial" panose="020B0604020202020204" pitchFamily="34" charset="0"/>
              </a:rPr>
              <a:t>you are too hot, your blood capillaries move closer to the skin surface, </a:t>
            </a:r>
          </a:p>
          <a:p>
            <a:pPr marL="742950" indent="-342900">
              <a:buClr>
                <a:srgbClr val="C00000"/>
              </a:buClr>
              <a:buSzPct val="100000"/>
              <a:buFont typeface="+mj-lt"/>
              <a:buAutoNum type="alphaLcPeriod"/>
              <a:tabLst>
                <a:tab pos="2420938" algn="l"/>
              </a:tabLst>
            </a:pPr>
            <a:r>
              <a:rPr lang="en-US" sz="2130" dirty="0" smtClean="0">
                <a:latin typeface="Arial" panose="020B0604020202020204" pitchFamily="34" charset="0"/>
                <a:cs typeface="Arial" panose="020B0604020202020204" pitchFamily="34" charset="0"/>
              </a:rPr>
              <a:t>Insulin </a:t>
            </a:r>
            <a:r>
              <a:rPr lang="en-US" sz="2130" dirty="0">
                <a:latin typeface="Arial" panose="020B0604020202020204" pitchFamily="34" charset="0"/>
                <a:cs typeface="Arial" panose="020B0604020202020204" pitchFamily="34" charset="0"/>
              </a:rPr>
              <a:t>is an enzyme that changes glucose to glycogen.</a:t>
            </a:r>
            <a:endParaRPr lang="en-US" sz="213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sp>
        <p:nvSpPr>
          <p:cNvPr id="11" name="TextBox 10">
            <a:hlinkClick r:id="rId3" action="ppaction://hlinkfile"/>
          </p:cNvPr>
          <p:cNvSpPr txBox="1"/>
          <p:nvPr/>
        </p:nvSpPr>
        <p:spPr>
          <a:xfrm>
            <a:off x="8244408" y="1628800"/>
            <a:ext cx="498536" cy="1107996"/>
          </a:xfrm>
          <a:prstGeom prst="rect">
            <a:avLst/>
          </a:prstGeom>
          <a:noFill/>
        </p:spPr>
        <p:txBody>
          <a:bodyPr wrap="square" rtlCol="0">
            <a:spAutoFit/>
          </a:bodyPr>
          <a:lstStyle/>
          <a:p>
            <a:r>
              <a:rPr lang="en-US" sz="6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78831281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14 </a:t>
            </a:r>
            <a:r>
              <a:rPr lang="en-US" sz="3200" dirty="0"/>
              <a:t>– </a:t>
            </a:r>
            <a:r>
              <a:rPr lang="en-US" sz="3200" dirty="0" smtClean="0"/>
              <a:t>End of Chapter Questions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186</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24744"/>
            <a:ext cx="8727370" cy="5664628"/>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pPr marL="457200" indent="-457200">
              <a:buClr>
                <a:srgbClr val="C00000"/>
              </a:buClr>
              <a:buSzPct val="100000"/>
              <a:buFont typeface="+mj-lt"/>
              <a:buAutoNum type="arabicPeriod" startAt="3"/>
              <a:tabLst>
                <a:tab pos="2420938" algn="l"/>
              </a:tabLst>
            </a:pPr>
            <a:r>
              <a:rPr lang="en-US" sz="2130" dirty="0" smtClean="0">
                <a:latin typeface="Arial" panose="020B0604020202020204" pitchFamily="34" charset="0"/>
                <a:cs typeface="Arial" panose="020B0604020202020204" pitchFamily="34" charset="0"/>
              </a:rPr>
              <a:t>When </a:t>
            </a:r>
            <a:r>
              <a:rPr lang="en-US" sz="2130" dirty="0">
                <a:latin typeface="Arial" panose="020B0604020202020204" pitchFamily="34" charset="0"/>
                <a:cs typeface="Arial" panose="020B0604020202020204" pitchFamily="34" charset="0"/>
              </a:rPr>
              <a:t>a person is submerged in cold water, their body temperature can drop very </a:t>
            </a:r>
            <a:r>
              <a:rPr lang="en-US" sz="2130" dirty="0" smtClean="0">
                <a:latin typeface="Arial" panose="020B0604020202020204" pitchFamily="34" charset="0"/>
                <a:cs typeface="Arial" panose="020B0604020202020204" pitchFamily="34" charset="0"/>
              </a:rPr>
              <a:t>quickly.</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This </a:t>
            </a:r>
            <a:r>
              <a:rPr lang="en-US" sz="2130" dirty="0">
                <a:latin typeface="Arial" panose="020B0604020202020204" pitchFamily="34" charset="0"/>
                <a:cs typeface="Arial" panose="020B0604020202020204" pitchFamily="34" charset="0"/>
              </a:rPr>
              <a:t>is because heat is transferred quickly, by conduction, from the warm body into the cold water. An experiment was carried out to see if it is better to stay still if you fall into cold water, or to try to swim.</a:t>
            </a:r>
          </a:p>
          <a:p>
            <a:pPr marL="800100" indent="-342900">
              <a:buClr>
                <a:srgbClr val="C00000"/>
              </a:buClr>
              <a:buSzPct val="100000"/>
              <a:buFont typeface="Arial" panose="020B0604020202020204" pitchFamily="34" charset="0"/>
              <a:buChar char="•"/>
              <a:tabLst>
                <a:tab pos="2420938" algn="l"/>
              </a:tabLst>
            </a:pPr>
            <a:r>
              <a:rPr lang="en-US" sz="2130" dirty="0" smtClean="0">
                <a:latin typeface="Arial" panose="020B0604020202020204" pitchFamily="34" charset="0"/>
                <a:cs typeface="Arial" panose="020B0604020202020204" pitchFamily="34" charset="0"/>
              </a:rPr>
              <a:t>Two </a:t>
            </a:r>
            <a:r>
              <a:rPr lang="en-US" sz="2130" dirty="0">
                <a:latin typeface="Arial" panose="020B0604020202020204" pitchFamily="34" charset="0"/>
                <a:cs typeface="Arial" panose="020B0604020202020204" pitchFamily="34" charset="0"/>
              </a:rPr>
              <a:t>men sat for 30 minutes, in air at a temperature of 15 °C.</a:t>
            </a:r>
          </a:p>
          <a:p>
            <a:pPr marL="800100" indent="-342900">
              <a:buClr>
                <a:srgbClr val="C00000"/>
              </a:buClr>
              <a:buSzPct val="100000"/>
              <a:buFont typeface="Arial" panose="020B0604020202020204" pitchFamily="34" charset="0"/>
              <a:buChar char="•"/>
              <a:tabLst>
                <a:tab pos="2420938" algn="l"/>
              </a:tabLst>
            </a:pPr>
            <a:r>
              <a:rPr lang="en-US" sz="2130" dirty="0" smtClean="0">
                <a:latin typeface="Arial" panose="020B0604020202020204" pitchFamily="34" charset="0"/>
                <a:cs typeface="Arial" panose="020B0604020202020204" pitchFamily="34" charset="0"/>
              </a:rPr>
              <a:t>They </a:t>
            </a:r>
            <a:r>
              <a:rPr lang="en-US" sz="2130" dirty="0">
                <a:latin typeface="Arial" panose="020B0604020202020204" pitchFamily="34" charset="0"/>
                <a:cs typeface="Arial" panose="020B0604020202020204" pitchFamily="34" charset="0"/>
              </a:rPr>
              <a:t>then got into a swimming pool, where the water was also at a temperature of 15 °C.</a:t>
            </a:r>
          </a:p>
          <a:p>
            <a:pPr marL="800100" indent="-342900">
              <a:buClr>
                <a:srgbClr val="C00000"/>
              </a:buClr>
              <a:buSzPct val="100000"/>
              <a:buFont typeface="Arial" panose="020B0604020202020204" pitchFamily="34" charset="0"/>
              <a:buChar char="•"/>
              <a:tabLst>
                <a:tab pos="2420938" algn="l"/>
              </a:tabLst>
            </a:pPr>
            <a:r>
              <a:rPr lang="en-US" sz="2130" dirty="0" smtClean="0">
                <a:latin typeface="Arial" panose="020B0604020202020204" pitchFamily="34" charset="0"/>
                <a:cs typeface="Arial" panose="020B0604020202020204" pitchFamily="34" charset="0"/>
              </a:rPr>
              <a:t>Person </a:t>
            </a:r>
            <a:r>
              <a:rPr lang="en-US" sz="2130" dirty="0">
                <a:latin typeface="Arial" panose="020B0604020202020204" pitchFamily="34" charset="0"/>
                <a:cs typeface="Arial" panose="020B0604020202020204" pitchFamily="34" charset="0"/>
              </a:rPr>
              <a:t>A swam for the next </a:t>
            </a:r>
            <a:r>
              <a:rPr lang="en-US" sz="2130" dirty="0" smtClean="0">
                <a:latin typeface="Arial" panose="020B0604020202020204" pitchFamily="34" charset="0"/>
                <a:cs typeface="Arial" panose="020B0604020202020204" pitchFamily="34" charset="0"/>
              </a:rPr>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30 </a:t>
            </a:r>
            <a:r>
              <a:rPr lang="en-US" sz="2130" dirty="0">
                <a:latin typeface="Arial" panose="020B0604020202020204" pitchFamily="34" charset="0"/>
                <a:cs typeface="Arial" panose="020B0604020202020204" pitchFamily="34" charset="0"/>
              </a:rPr>
              <a:t>minutes. </a:t>
            </a:r>
            <a:r>
              <a:rPr lang="en-US" sz="2130" dirty="0" smtClean="0">
                <a:latin typeface="Arial" panose="020B0604020202020204" pitchFamily="34" charset="0"/>
                <a:cs typeface="Arial" panose="020B0604020202020204" pitchFamily="34" charset="0"/>
              </a:rPr>
              <a:t>Person </a:t>
            </a:r>
            <a:r>
              <a:rPr lang="en-US" sz="2130" dirty="0">
                <a:latin typeface="Arial" panose="020B0604020202020204" pitchFamily="34" charset="0"/>
                <a:cs typeface="Arial" panose="020B0604020202020204" pitchFamily="34" charset="0"/>
              </a:rPr>
              <a:t>B lay </a:t>
            </a:r>
            <a:r>
              <a:rPr lang="en-US" sz="2130" dirty="0" smtClean="0">
                <a:latin typeface="Arial" panose="020B0604020202020204" pitchFamily="34" charset="0"/>
                <a:cs typeface="Arial" panose="020B0604020202020204" pitchFamily="34" charset="0"/>
              </a:rPr>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still </a:t>
            </a:r>
            <a:r>
              <a:rPr lang="en-US" sz="2130" dirty="0">
                <a:latin typeface="Arial" panose="020B0604020202020204" pitchFamily="34" charset="0"/>
                <a:cs typeface="Arial" panose="020B0604020202020204" pitchFamily="34" charset="0"/>
              </a:rPr>
              <a:t>in the </a:t>
            </a:r>
            <a:r>
              <a:rPr lang="en-US" sz="2130" dirty="0" smtClean="0">
                <a:latin typeface="Arial" panose="020B0604020202020204" pitchFamily="34" charset="0"/>
                <a:cs typeface="Arial" panose="020B0604020202020204" pitchFamily="34" charset="0"/>
              </a:rPr>
              <a:t>water.</a:t>
            </a:r>
          </a:p>
          <a:p>
            <a:pPr marL="457200">
              <a:buClr>
                <a:srgbClr val="C00000"/>
              </a:buClr>
              <a:buSzPct val="100000"/>
              <a:tabLst>
                <a:tab pos="2420938" algn="l"/>
              </a:tabLst>
            </a:pPr>
            <a:r>
              <a:rPr lang="en-US" sz="2130" dirty="0" smtClean="0">
                <a:latin typeface="Arial" panose="020B0604020202020204" pitchFamily="34" charset="0"/>
                <a:cs typeface="Arial" panose="020B0604020202020204" pitchFamily="34" charset="0"/>
              </a:rPr>
              <a:t>The </a:t>
            </a:r>
            <a:r>
              <a:rPr lang="en-US" sz="2130" dirty="0">
                <a:latin typeface="Arial" panose="020B0604020202020204" pitchFamily="34" charset="0"/>
                <a:cs typeface="Arial" panose="020B0604020202020204" pitchFamily="34" charset="0"/>
              </a:rPr>
              <a:t>body temperatures of </a:t>
            </a:r>
            <a:r>
              <a:rPr lang="en-US" sz="2130" dirty="0" smtClean="0">
                <a:latin typeface="Arial" panose="020B0604020202020204" pitchFamily="34" charset="0"/>
                <a:cs typeface="Arial" panose="020B0604020202020204" pitchFamily="34" charset="0"/>
              </a:rPr>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both </a:t>
            </a:r>
            <a:r>
              <a:rPr lang="en-US" sz="2130" dirty="0">
                <a:latin typeface="Arial" panose="020B0604020202020204" pitchFamily="34" charset="0"/>
                <a:cs typeface="Arial" panose="020B0604020202020204" pitchFamily="34" charset="0"/>
              </a:rPr>
              <a:t>men were </a:t>
            </a:r>
            <a:r>
              <a:rPr lang="en-US" sz="2130" dirty="0" smtClean="0">
                <a:latin typeface="Arial" panose="020B0604020202020204" pitchFamily="34" charset="0"/>
                <a:cs typeface="Arial" panose="020B0604020202020204" pitchFamily="34" charset="0"/>
              </a:rPr>
              <a:t>measured </a:t>
            </a:r>
            <a:r>
              <a:rPr lang="en-US" sz="2130" dirty="0">
                <a:latin typeface="Arial" panose="020B0604020202020204" pitchFamily="34" charset="0"/>
                <a:cs typeface="Arial" panose="020B0604020202020204" pitchFamily="34" charset="0"/>
              </a:rPr>
              <a:t>at </a:t>
            </a:r>
            <a:r>
              <a:rPr lang="en-US" sz="2130" dirty="0" smtClean="0">
                <a:latin typeface="Arial" panose="020B0604020202020204" pitchFamily="34" charset="0"/>
                <a:cs typeface="Arial" panose="020B0604020202020204" pitchFamily="34" charset="0"/>
              </a:rPr>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10 </a:t>
            </a:r>
            <a:r>
              <a:rPr lang="en-US" sz="2130" dirty="0">
                <a:latin typeface="Arial" panose="020B0604020202020204" pitchFamily="34" charset="0"/>
                <a:cs typeface="Arial" panose="020B0604020202020204" pitchFamily="34" charset="0"/>
              </a:rPr>
              <a:t>minute intervals </a:t>
            </a:r>
            <a:r>
              <a:rPr lang="en-US" sz="2130" dirty="0" smtClean="0">
                <a:latin typeface="Arial" panose="020B0604020202020204" pitchFamily="34" charset="0"/>
                <a:cs typeface="Arial" panose="020B0604020202020204" pitchFamily="34" charset="0"/>
              </a:rPr>
              <a:t>throughout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the </a:t>
            </a:r>
            <a:r>
              <a:rPr lang="en-US" sz="2130" dirty="0">
                <a:latin typeface="Arial" panose="020B0604020202020204" pitchFamily="34" charset="0"/>
                <a:cs typeface="Arial" panose="020B0604020202020204" pitchFamily="34" charset="0"/>
              </a:rPr>
              <a:t>experiment. The results </a:t>
            </a:r>
            <a:r>
              <a:rPr lang="en-US" sz="2130" dirty="0" smtClean="0">
                <a:latin typeface="Arial" panose="020B0604020202020204" pitchFamily="34" charset="0"/>
                <a:cs typeface="Arial" panose="020B0604020202020204" pitchFamily="34" charset="0"/>
              </a:rPr>
              <a:t/>
            </a:r>
            <a:br>
              <a:rPr lang="en-US" sz="2130" dirty="0" smtClean="0">
                <a:latin typeface="Arial" panose="020B0604020202020204" pitchFamily="34" charset="0"/>
                <a:cs typeface="Arial" panose="020B0604020202020204" pitchFamily="34" charset="0"/>
              </a:rPr>
            </a:br>
            <a:r>
              <a:rPr lang="en-US" sz="2130" dirty="0" smtClean="0">
                <a:latin typeface="Arial" panose="020B0604020202020204" pitchFamily="34" charset="0"/>
                <a:cs typeface="Arial" panose="020B0604020202020204" pitchFamily="34" charset="0"/>
              </a:rPr>
              <a:t>are </a:t>
            </a:r>
            <a:r>
              <a:rPr lang="en-US" sz="2130" dirty="0">
                <a:latin typeface="Arial" panose="020B0604020202020204" pitchFamily="34" charset="0"/>
                <a:cs typeface="Arial" panose="020B0604020202020204" pitchFamily="34" charset="0"/>
              </a:rPr>
              <a:t>shown in the </a:t>
            </a:r>
            <a:r>
              <a:rPr lang="en-US" sz="2130" dirty="0" smtClean="0">
                <a:latin typeface="Arial" panose="020B0604020202020204" pitchFamily="34" charset="0"/>
                <a:cs typeface="Arial" panose="020B0604020202020204" pitchFamily="34" charset="0"/>
              </a:rPr>
              <a:t>graph.</a:t>
            </a:r>
            <a:endParaRPr lang="en-US" sz="213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4499992" y="3789040"/>
            <a:ext cx="4320472" cy="2844579"/>
          </a:xfrm>
          <a:prstGeom prst="rect">
            <a:avLst/>
          </a:prstGeom>
        </p:spPr>
      </p:pic>
      <p:sp>
        <p:nvSpPr>
          <p:cNvPr id="8" name="TextBox 7">
            <a:hlinkClick r:id="rId4" action="ppaction://hlinkfile"/>
          </p:cNvPr>
          <p:cNvSpPr txBox="1"/>
          <p:nvPr/>
        </p:nvSpPr>
        <p:spPr>
          <a:xfrm>
            <a:off x="8244408" y="2204864"/>
            <a:ext cx="498536" cy="1107996"/>
          </a:xfrm>
          <a:prstGeom prst="rect">
            <a:avLst/>
          </a:prstGeom>
          <a:noFill/>
        </p:spPr>
        <p:txBody>
          <a:bodyPr wrap="square" rtlCol="0">
            <a:spAutoFit/>
          </a:bodyPr>
          <a:lstStyle/>
          <a:p>
            <a:r>
              <a:rPr lang="en-US" sz="6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73878158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AO1 </a:t>
            </a:r>
            <a:r>
              <a:rPr lang="en-US" sz="2000" b="1" dirty="0"/>
              <a:t>Knowledge with understanding</a:t>
            </a:r>
          </a:p>
          <a:p>
            <a:pPr>
              <a:buClr>
                <a:srgbClr val="0070C0"/>
              </a:buClr>
            </a:pPr>
            <a:r>
              <a:rPr lang="en-US" sz="2000" dirty="0"/>
              <a:t>Candidates should be able to demonstrate knowledge and understanding of:</a:t>
            </a:r>
          </a:p>
          <a:p>
            <a:pPr marL="342900" indent="-342900">
              <a:buClr>
                <a:srgbClr val="0070C0"/>
              </a:buClr>
              <a:buFont typeface="Arial" panose="020B0604020202020204" pitchFamily="34" charset="0"/>
              <a:buChar char="•"/>
            </a:pPr>
            <a:r>
              <a:rPr lang="en-US" sz="2000" dirty="0" smtClean="0"/>
              <a:t>scientific </a:t>
            </a:r>
            <a:r>
              <a:rPr lang="en-US" sz="2000" dirty="0"/>
              <a:t>phenomena, facts, laws, definitions, concepts and theories</a:t>
            </a:r>
          </a:p>
          <a:p>
            <a:pPr marL="342900" indent="-342900">
              <a:buClr>
                <a:srgbClr val="0070C0"/>
              </a:buClr>
              <a:buFont typeface="Arial" panose="020B0604020202020204" pitchFamily="34" charset="0"/>
              <a:buChar char="•"/>
            </a:pPr>
            <a:r>
              <a:rPr lang="en-US" sz="2000" dirty="0" smtClean="0"/>
              <a:t>scientific </a:t>
            </a:r>
            <a:r>
              <a:rPr lang="en-US" sz="2000" dirty="0"/>
              <a:t>vocabulary, terminology and conventions (including symbols, quantities and units)</a:t>
            </a:r>
          </a:p>
          <a:p>
            <a:pPr marL="342900" indent="-342900">
              <a:buClr>
                <a:srgbClr val="0070C0"/>
              </a:buClr>
              <a:buFont typeface="Arial" panose="020B0604020202020204" pitchFamily="34" charset="0"/>
              <a:buChar char="•"/>
            </a:pPr>
            <a:r>
              <a:rPr lang="en-US" sz="2000" dirty="0" smtClean="0"/>
              <a:t>scientific </a:t>
            </a:r>
            <a:r>
              <a:rPr lang="en-US" sz="2000" dirty="0"/>
              <a:t>instruments and apparatus, including techniques of operation and aspects of safety</a:t>
            </a:r>
          </a:p>
          <a:p>
            <a:pPr marL="342900" indent="-342900">
              <a:buClr>
                <a:srgbClr val="0070C0"/>
              </a:buClr>
              <a:buFont typeface="Arial" panose="020B0604020202020204" pitchFamily="34" charset="0"/>
              <a:buChar char="•"/>
            </a:pPr>
            <a:r>
              <a:rPr lang="en-US" sz="2000" dirty="0" smtClean="0"/>
              <a:t>scientific </a:t>
            </a:r>
            <a:r>
              <a:rPr lang="en-US" sz="2000" dirty="0"/>
              <a:t>and technological applications with their social, economic and environmental implications.</a:t>
            </a:r>
          </a:p>
          <a:p>
            <a:pPr>
              <a:buClr>
                <a:srgbClr val="0070C0"/>
              </a:buClr>
            </a:pPr>
            <a:r>
              <a:rPr lang="en-US" sz="2000" dirty="0" smtClean="0"/>
              <a:t>Subject </a:t>
            </a:r>
            <a:r>
              <a:rPr lang="en-US" sz="2000" dirty="0"/>
              <a:t>content defines the factual material that candidates may be required to recall and explain. Candidates </a:t>
            </a:r>
            <a:r>
              <a:rPr lang="en-US" sz="2000" dirty="0" smtClean="0"/>
              <a:t>will also </a:t>
            </a:r>
            <a:r>
              <a:rPr lang="en-US" sz="2000" dirty="0"/>
              <a:t>be asked questions that require them to apply this material to unfamiliar contexts and to apply </a:t>
            </a:r>
            <a:r>
              <a:rPr lang="en-US" sz="2000" dirty="0" smtClean="0"/>
              <a:t>knowledge from </a:t>
            </a:r>
            <a:r>
              <a:rPr lang="en-US" sz="2000" dirty="0"/>
              <a:t>one area of the syllabus to another.</a:t>
            </a:r>
          </a:p>
          <a:p>
            <a:pPr>
              <a:buClr>
                <a:srgbClr val="0070C0"/>
              </a:buClr>
            </a:pPr>
            <a:r>
              <a:rPr lang="en-US" sz="2000" dirty="0"/>
              <a:t>Questions testing this objective will often begin with one of the following words: define, state, describe, </a:t>
            </a:r>
            <a:r>
              <a:rPr lang="en-US" sz="2000" dirty="0" smtClean="0"/>
              <a:t>explain (using </a:t>
            </a:r>
            <a:r>
              <a:rPr lang="en-US" sz="2000" dirty="0"/>
              <a:t>your knowledge and understanding) or outline (see the Glossary of terms used in science papers).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14 </a:t>
            </a:r>
            <a:r>
              <a:rPr lang="en-US" sz="3200" dirty="0"/>
              <a:t>– </a:t>
            </a:r>
            <a:r>
              <a:rPr lang="en-US" sz="3200" dirty="0" smtClean="0"/>
              <a:t>End of Chapter Questions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187</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24744"/>
            <a:ext cx="8727370" cy="5509200"/>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pPr marL="400050" indent="-400050">
              <a:buClr>
                <a:srgbClr val="C00000"/>
              </a:buClr>
              <a:buSzPct val="100000"/>
              <a:buFont typeface="+mj-lt"/>
              <a:buAutoNum type="alphaLcPeriod"/>
              <a:tabLst>
                <a:tab pos="2420938" algn="l"/>
                <a:tab pos="8515350" algn="r"/>
              </a:tabLst>
            </a:pPr>
            <a:r>
              <a:rPr lang="en-US" sz="2200" dirty="0" smtClean="0">
                <a:latin typeface="Arial" panose="020B0604020202020204" pitchFamily="34" charset="0"/>
                <a:cs typeface="Arial" panose="020B0604020202020204" pitchFamily="34" charset="0"/>
              </a:rPr>
              <a:t>State </a:t>
            </a:r>
            <a:r>
              <a:rPr lang="en-US" sz="2200" dirty="0">
                <a:latin typeface="Arial" panose="020B0604020202020204" pitchFamily="34" charset="0"/>
                <a:cs typeface="Arial" panose="020B0604020202020204" pitchFamily="34" charset="0"/>
              </a:rPr>
              <a:t>the body temperature of each man at the start of the experiment, </a:t>
            </a:r>
            <a:r>
              <a:rPr lang="en-US" sz="2200" dirty="0" smtClean="0">
                <a:latin typeface="Arial" panose="020B0604020202020204" pitchFamily="34" charset="0"/>
                <a:cs typeface="Arial" panose="020B0604020202020204" pitchFamily="34" charset="0"/>
              </a:rPr>
              <a:t>		</a:t>
            </a:r>
            <a:r>
              <a:rPr lang="en-US" sz="2200" b="1" dirty="0" smtClean="0">
                <a:latin typeface="Arial" panose="020B0604020202020204" pitchFamily="34" charset="0"/>
                <a:cs typeface="Arial" panose="020B0604020202020204" pitchFamily="34" charset="0"/>
              </a:rPr>
              <a:t>[2]</a:t>
            </a:r>
          </a:p>
          <a:p>
            <a:pPr marL="400050" indent="-400050">
              <a:buClr>
                <a:srgbClr val="C00000"/>
              </a:buClr>
              <a:buSzPct val="100000"/>
              <a:buFont typeface="+mj-lt"/>
              <a:buAutoNum type="alphaLcPeriod"/>
              <a:tabLst>
                <a:tab pos="2420938" algn="l"/>
                <a:tab pos="8515350" algn="r"/>
              </a:tabLst>
            </a:pPr>
            <a:r>
              <a:rPr lang="en-US" sz="2200" dirty="0" smtClean="0">
                <a:latin typeface="Arial" panose="020B0604020202020204" pitchFamily="34" charset="0"/>
                <a:cs typeface="Arial" panose="020B0604020202020204" pitchFamily="34" charset="0"/>
              </a:rPr>
              <a:t>Explain </a:t>
            </a:r>
            <a:r>
              <a:rPr lang="en-US" sz="2200" dirty="0">
                <a:latin typeface="Arial" panose="020B0604020202020204" pitchFamily="34" charset="0"/>
                <a:cs typeface="Arial" panose="020B0604020202020204" pitchFamily="34" charset="0"/>
              </a:rPr>
              <a:t>why their body temperatures remained roughly constant for the first 30 minutes of the experiment</a:t>
            </a:r>
            <a:r>
              <a:rPr lang="en-US" sz="2200" dirty="0" smtClean="0">
                <a:latin typeface="Arial" panose="020B0604020202020204" pitchFamily="34" charset="0"/>
                <a:cs typeface="Arial" panose="020B0604020202020204" pitchFamily="34" charset="0"/>
              </a:rPr>
              <a:t>.	</a:t>
            </a:r>
            <a:r>
              <a:rPr lang="en-US" sz="2200" b="1" dirty="0" smtClean="0">
                <a:latin typeface="Arial" panose="020B0604020202020204" pitchFamily="34" charset="0"/>
                <a:cs typeface="Arial" panose="020B0604020202020204" pitchFamily="34" charset="0"/>
              </a:rPr>
              <a:t>[4]</a:t>
            </a:r>
            <a:endParaRPr lang="en-US" sz="2200" b="1" dirty="0">
              <a:latin typeface="Arial" panose="020B0604020202020204" pitchFamily="34" charset="0"/>
              <a:cs typeface="Arial" panose="020B0604020202020204" pitchFamily="34" charset="0"/>
            </a:endParaRPr>
          </a:p>
          <a:p>
            <a:pPr marL="400050" indent="-400050">
              <a:buClr>
                <a:srgbClr val="C00000"/>
              </a:buClr>
              <a:buSzPct val="100000"/>
              <a:buFont typeface="+mj-lt"/>
              <a:buAutoNum type="alphaLcPeriod"/>
              <a:tabLst>
                <a:tab pos="2420938" algn="l"/>
                <a:tab pos="8515350" algn="r"/>
              </a:tabLst>
            </a:pPr>
            <a:r>
              <a:rPr lang="en-US" sz="2200" dirty="0" smtClean="0">
                <a:latin typeface="Arial" panose="020B0604020202020204" pitchFamily="34" charset="0"/>
                <a:cs typeface="Arial" panose="020B0604020202020204" pitchFamily="34" charset="0"/>
              </a:rPr>
              <a:t>Explain </a:t>
            </a:r>
            <a:r>
              <a:rPr lang="en-US" sz="2200" dirty="0">
                <a:latin typeface="Arial" panose="020B0604020202020204" pitchFamily="34" charset="0"/>
                <a:cs typeface="Arial" panose="020B0604020202020204" pitchFamily="34" charset="0"/>
              </a:rPr>
              <a:t>why the body temperatures of both men dropped between 30 minutes and 60 minutes, </a:t>
            </a:r>
            <a:r>
              <a:rPr lang="en-US" sz="2200" dirty="0" smtClean="0">
                <a:latin typeface="Arial" panose="020B0604020202020204" pitchFamily="34" charset="0"/>
                <a:cs typeface="Arial" panose="020B0604020202020204" pitchFamily="34" charset="0"/>
              </a:rPr>
              <a:t>	</a:t>
            </a:r>
            <a:r>
              <a:rPr lang="en-US" sz="2200" b="1" dirty="0" smtClean="0">
                <a:latin typeface="Arial" panose="020B0604020202020204" pitchFamily="34" charset="0"/>
                <a:cs typeface="Arial" panose="020B0604020202020204" pitchFamily="34" charset="0"/>
              </a:rPr>
              <a:t>[2]</a:t>
            </a:r>
          </a:p>
          <a:p>
            <a:pPr marL="400050" indent="-400050">
              <a:buClr>
                <a:srgbClr val="C00000"/>
              </a:buClr>
              <a:buSzPct val="100000"/>
              <a:buFont typeface="+mj-lt"/>
              <a:buAutoNum type="alphaLcPeriod"/>
              <a:tabLst>
                <a:tab pos="2420938" algn="l"/>
                <a:tab pos="8515350" algn="r"/>
              </a:tabLst>
            </a:pPr>
            <a:r>
              <a:rPr lang="en-US" sz="2200" dirty="0" smtClean="0">
                <a:latin typeface="Arial" panose="020B0604020202020204" pitchFamily="34" charset="0"/>
                <a:cs typeface="Arial" panose="020B0604020202020204" pitchFamily="34" charset="0"/>
              </a:rPr>
              <a:t>Suggest </a:t>
            </a:r>
            <a:r>
              <a:rPr lang="en-US" sz="2200" dirty="0">
                <a:latin typeface="Arial" panose="020B0604020202020204" pitchFamily="34" charset="0"/>
                <a:cs typeface="Arial" panose="020B0604020202020204" pitchFamily="34" charset="0"/>
              </a:rPr>
              <a:t>why person </a:t>
            </a:r>
            <a:r>
              <a:rPr lang="en-US" sz="2200" dirty="0" smtClean="0">
                <a:latin typeface="Arial" panose="020B0604020202020204" pitchFamily="34" charset="0"/>
                <a:cs typeface="Arial" panose="020B0604020202020204" pitchFamily="34" charset="0"/>
              </a:rPr>
              <a:t>A’s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temperature </a:t>
            </a:r>
            <a:r>
              <a:rPr lang="en-US" sz="2200" dirty="0">
                <a:latin typeface="Arial" panose="020B0604020202020204" pitchFamily="34" charset="0"/>
                <a:cs typeface="Arial" panose="020B0604020202020204" pitchFamily="34" charset="0"/>
              </a:rPr>
              <a:t>dropped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faster </a:t>
            </a:r>
            <a:r>
              <a:rPr lang="en-US" sz="2200" dirty="0">
                <a:latin typeface="Arial" panose="020B0604020202020204" pitchFamily="34" charset="0"/>
                <a:cs typeface="Arial" panose="020B0604020202020204" pitchFamily="34" charset="0"/>
              </a:rPr>
              <a:t>than person B’s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temperature </a:t>
            </a:r>
            <a:r>
              <a:rPr lang="en-US" sz="2200" dirty="0">
                <a:latin typeface="Arial" panose="020B0604020202020204" pitchFamily="34" charset="0"/>
                <a:cs typeface="Arial" panose="020B0604020202020204" pitchFamily="34" charset="0"/>
              </a:rPr>
              <a:t>during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this </a:t>
            </a:r>
            <a:r>
              <a:rPr lang="en-US" sz="2200" dirty="0">
                <a:latin typeface="Arial" panose="020B0604020202020204" pitchFamily="34" charset="0"/>
                <a:cs typeface="Arial" panose="020B0604020202020204" pitchFamily="34" charset="0"/>
              </a:rPr>
              <a:t>time period. (This is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a </a:t>
            </a:r>
            <a:r>
              <a:rPr lang="en-US" sz="2200" dirty="0">
                <a:latin typeface="Arial" panose="020B0604020202020204" pitchFamily="34" charset="0"/>
                <a:cs typeface="Arial" panose="020B0604020202020204" pitchFamily="34" charset="0"/>
              </a:rPr>
              <a:t>difficult question! You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may </a:t>
            </a:r>
            <a:r>
              <a:rPr lang="en-US" sz="2200" dirty="0">
                <a:latin typeface="Arial" panose="020B0604020202020204" pitchFamily="34" charset="0"/>
                <a:cs typeface="Arial" panose="020B0604020202020204" pitchFamily="34" charset="0"/>
              </a:rPr>
              <a:t>find thinking about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exchange </a:t>
            </a:r>
            <a:r>
              <a:rPr lang="en-US" sz="2200" dirty="0">
                <a:latin typeface="Arial" panose="020B0604020202020204" pitchFamily="34" charset="0"/>
                <a:cs typeface="Arial" panose="020B0604020202020204" pitchFamily="34" charset="0"/>
              </a:rPr>
              <a:t>surfaces is </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helpful.)	</a:t>
            </a:r>
            <a:r>
              <a:rPr lang="en-US" sz="2200" b="1" dirty="0" smtClean="0">
                <a:latin typeface="Arial" panose="020B0604020202020204" pitchFamily="34" charset="0"/>
                <a:cs typeface="Arial" panose="020B0604020202020204" pitchFamily="34" charset="0"/>
              </a:rPr>
              <a:t>[3]</a:t>
            </a: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3843778" y="3284984"/>
            <a:ext cx="4976686" cy="3276627"/>
          </a:xfrm>
          <a:prstGeom prst="rect">
            <a:avLst/>
          </a:prstGeom>
        </p:spPr>
      </p:pic>
      <p:sp>
        <p:nvSpPr>
          <p:cNvPr id="7" name="TextBox 6">
            <a:hlinkClick r:id="rId4" action="ppaction://hlinkfile"/>
          </p:cNvPr>
          <p:cNvSpPr txBox="1"/>
          <p:nvPr/>
        </p:nvSpPr>
        <p:spPr>
          <a:xfrm>
            <a:off x="8244408" y="4509120"/>
            <a:ext cx="498536" cy="1107996"/>
          </a:xfrm>
          <a:prstGeom prst="rect">
            <a:avLst/>
          </a:prstGeom>
          <a:noFill/>
        </p:spPr>
        <p:txBody>
          <a:bodyPr wrap="square" rtlCol="0">
            <a:spAutoFit/>
          </a:bodyPr>
          <a:lstStyle/>
          <a:p>
            <a:r>
              <a:rPr lang="en-US" sz="6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02492585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14 </a:t>
            </a:r>
            <a:r>
              <a:rPr lang="en-US" sz="3200" dirty="0"/>
              <a:t>– </a:t>
            </a:r>
            <a:r>
              <a:rPr lang="en-US" sz="3200" dirty="0" smtClean="0"/>
              <a:t>End of Chapter Questions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24744"/>
            <a:ext cx="8727370" cy="5509200"/>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pPr marL="457200" indent="-457200">
              <a:buClr>
                <a:srgbClr val="C00000"/>
              </a:buClr>
              <a:buSzPct val="100000"/>
              <a:buFont typeface="+mj-lt"/>
              <a:buAutoNum type="arabicPeriod" startAt="4"/>
              <a:tabLst>
                <a:tab pos="914400" algn="l"/>
                <a:tab pos="2420938" algn="l"/>
                <a:tab pos="8515350" algn="r"/>
              </a:tabLst>
            </a:pPr>
            <a:r>
              <a:rPr lang="en-US" sz="2200" dirty="0" smtClean="0">
                <a:latin typeface="Arial" panose="020B0604020202020204" pitchFamily="34" charset="0"/>
                <a:cs typeface="Arial" panose="020B0604020202020204" pitchFamily="34" charset="0"/>
              </a:rPr>
              <a:t>a	Explain </a:t>
            </a:r>
            <a:r>
              <a:rPr lang="en-US" sz="2200" dirty="0">
                <a:latin typeface="Arial" panose="020B0604020202020204" pitchFamily="34" charset="0"/>
                <a:cs typeface="Arial" panose="020B0604020202020204" pitchFamily="34" charset="0"/>
              </a:rPr>
              <a:t>why body cells need a constant supply of </a:t>
            </a:r>
            <a:r>
              <a:rPr lang="en-US" sz="2200" dirty="0" smtClean="0">
                <a:latin typeface="Arial" panose="020B0604020202020204" pitchFamily="34" charset="0"/>
                <a:cs typeface="Arial" panose="020B0604020202020204" pitchFamily="34" charset="0"/>
              </a:rPr>
              <a:t>glucose.</a:t>
            </a:r>
          </a:p>
          <a:p>
            <a:pPr marL="914400" indent="-457200">
              <a:buClr>
                <a:srgbClr val="C00000"/>
              </a:buClr>
              <a:buSzPct val="100000"/>
              <a:buFont typeface="+mj-lt"/>
              <a:buAutoNum type="alphaLcPeriod" startAt="2"/>
              <a:tabLst>
                <a:tab pos="2420938" algn="l"/>
                <a:tab pos="8515350" algn="r"/>
              </a:tabLst>
            </a:pPr>
            <a:r>
              <a:rPr lang="en-US" sz="2200" dirty="0" smtClean="0">
                <a:latin typeface="Arial" panose="020B0604020202020204" pitchFamily="34" charset="0"/>
                <a:cs typeface="Arial" panose="020B0604020202020204" pitchFamily="34" charset="0"/>
              </a:rPr>
              <a:t>In </a:t>
            </a:r>
            <a:r>
              <a:rPr lang="en-US" sz="2200" dirty="0">
                <a:latin typeface="Arial" panose="020B0604020202020204" pitchFamily="34" charset="0"/>
                <a:cs typeface="Arial" panose="020B0604020202020204" pitchFamily="34" charset="0"/>
              </a:rPr>
              <a:t>healthy humans, the blood normally contains about 90 mg of glucose per 100 cm3 of blood. Name the gland that secretes the hormones that help to keep this concentration fairly constant. </a:t>
            </a:r>
            <a:endParaRPr lang="en-US" sz="2200" dirty="0" smtClean="0">
              <a:latin typeface="Arial" panose="020B0604020202020204" pitchFamily="34" charset="0"/>
              <a:cs typeface="Arial" panose="020B0604020202020204" pitchFamily="34" charset="0"/>
            </a:endParaRPr>
          </a:p>
          <a:p>
            <a:pPr marL="914400" indent="-457200">
              <a:buClr>
                <a:srgbClr val="C00000"/>
              </a:buClr>
              <a:buSzPct val="100000"/>
              <a:buFont typeface="+mj-lt"/>
              <a:buAutoNum type="alphaLcPeriod" startAt="2"/>
              <a:tabLst>
                <a:tab pos="2420938" algn="l"/>
                <a:tab pos="8515350" algn="r"/>
              </a:tabLst>
            </a:pPr>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graph below shows the changes in concentration of blood glucose after a </a:t>
            </a:r>
            <a:r>
              <a:rPr lang="en-US" sz="2200" dirty="0" smtClean="0">
                <a:latin typeface="Arial" panose="020B0604020202020204" pitchFamily="34" charset="0"/>
                <a:cs typeface="Arial" panose="020B0604020202020204" pitchFamily="34" charset="0"/>
              </a:rPr>
              <a:t>meal containing starch.</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
            </a:r>
            <a:br>
              <a:rPr lang="en-US" sz="2200" dirty="0" smtClean="0">
                <a:latin typeface="Arial" panose="020B0604020202020204" pitchFamily="34" charset="0"/>
                <a:cs typeface="Arial" panose="020B0604020202020204" pitchFamily="34" charset="0"/>
              </a:rPr>
            </a:br>
            <a:endParaRPr lang="en-US" sz="220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389"/>
          <a:stretch/>
        </p:blipFill>
        <p:spPr>
          <a:xfrm>
            <a:off x="1619672" y="3573016"/>
            <a:ext cx="6120680" cy="2996879"/>
          </a:xfrm>
          <a:prstGeom prst="rect">
            <a:avLst/>
          </a:prstGeom>
        </p:spPr>
      </p:pic>
      <p:sp>
        <p:nvSpPr>
          <p:cNvPr id="5" name="Rectangle 4"/>
          <p:cNvSpPr/>
          <p:nvPr/>
        </p:nvSpPr>
        <p:spPr>
          <a:xfrm>
            <a:off x="1619672" y="3573016"/>
            <a:ext cx="10081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hlinkClick r:id="rId4" action="ppaction://hlinkfile"/>
          </p:cNvPr>
          <p:cNvSpPr txBox="1"/>
          <p:nvPr/>
        </p:nvSpPr>
        <p:spPr>
          <a:xfrm>
            <a:off x="8172400" y="4697268"/>
            <a:ext cx="498536" cy="1107996"/>
          </a:xfrm>
          <a:prstGeom prst="rect">
            <a:avLst/>
          </a:prstGeom>
          <a:noFill/>
        </p:spPr>
        <p:txBody>
          <a:bodyPr wrap="square" rtlCol="0">
            <a:spAutoFit/>
          </a:bodyPr>
          <a:lstStyle/>
          <a:p>
            <a:r>
              <a:rPr lang="en-US" sz="6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65463939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200" dirty="0" smtClean="0"/>
              <a:t>14 </a:t>
            </a:r>
            <a:r>
              <a:rPr lang="en-US" sz="3200" dirty="0"/>
              <a:t>– </a:t>
            </a:r>
            <a:r>
              <a:rPr lang="en-US" sz="3200" dirty="0" smtClean="0"/>
              <a:t>End of Chapter Questions</a:t>
            </a:r>
            <a:endParaRPr lang="en-US" sz="3200" dirty="0"/>
          </a:p>
        </p:txBody>
      </p:sp>
      <p:sp>
        <p:nvSpPr>
          <p:cNvPr id="4" name="Round Same Side Corner Rectangle 3">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183</a:t>
            </a:r>
            <a:endParaRPr lang="en-GB" sz="960" b="1" dirty="0">
              <a:latin typeface="Arial" panose="020B0604020202020204" pitchFamily="34" charset="0"/>
              <a:cs typeface="Arial" panose="020B0604020202020204" pitchFamily="34" charset="0"/>
            </a:endParaRPr>
          </a:p>
        </p:txBody>
      </p:sp>
      <p:sp>
        <p:nvSpPr>
          <p:cNvPr id="9" name="Rectangle 8"/>
          <p:cNvSpPr/>
          <p:nvPr/>
        </p:nvSpPr>
        <p:spPr>
          <a:xfrm>
            <a:off x="165110" y="1124744"/>
            <a:ext cx="8727370" cy="5576546"/>
          </a:xfrm>
          <a:prstGeom prst="rect">
            <a:avLst/>
          </a:prstGeom>
          <a:solidFill>
            <a:schemeClr val="tx2">
              <a:lumMod val="20000"/>
              <a:lumOff val="80000"/>
            </a:schemeClr>
          </a:solidFill>
          <a:ln w="38100">
            <a:solidFill>
              <a:schemeClr val="accent5">
                <a:lumMod val="50000"/>
              </a:schemeClr>
            </a:solidFill>
          </a:ln>
        </p:spPr>
        <p:txBody>
          <a:bodyPr wrap="square">
            <a:spAutoFit/>
          </a:bodyPr>
          <a:lstStyle/>
          <a:p>
            <a:pPr marL="457200" indent="-457200">
              <a:buClr>
                <a:srgbClr val="C00000"/>
              </a:buClr>
              <a:buSzPct val="100000"/>
              <a:tabLst>
                <a:tab pos="2420938" algn="l"/>
                <a:tab pos="8515350" algn="r"/>
              </a:tabLst>
            </a:pPr>
            <a:r>
              <a:rPr lang="en-US" sz="2000" b="1" dirty="0" smtClean="0">
                <a:latin typeface="Arial" panose="020B0604020202020204" pitchFamily="34" charset="0"/>
                <a:cs typeface="Arial" panose="020B0604020202020204" pitchFamily="34" charset="0"/>
              </a:rPr>
              <a:t>c</a:t>
            </a:r>
            <a:r>
              <a:rPr lang="en-US" sz="2000"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i</a:t>
            </a:r>
            <a:r>
              <a:rPr lang="en-US" sz="2000" dirty="0">
                <a:latin typeface="Arial" panose="020B0604020202020204" pitchFamily="34" charset="0"/>
                <a:cs typeface="Arial" panose="020B0604020202020204" pitchFamily="34" charset="0"/>
              </a:rPr>
              <a:t> Explain why the concentration of glucose in the blood rises between A and </a:t>
            </a:r>
            <a:r>
              <a:rPr lang="en-US" sz="2000" dirty="0" smtClean="0">
                <a:latin typeface="Arial" panose="020B0604020202020204" pitchFamily="34" charset="0"/>
                <a:cs typeface="Arial" panose="020B0604020202020204" pitchFamily="34" charset="0"/>
              </a:rPr>
              <a:t>B.</a:t>
            </a:r>
            <a:br>
              <a:rPr lang="en-US" sz="2000"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ii</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Explain why the concentration of glucose in the blood falls between B and C.</a:t>
            </a:r>
          </a:p>
          <a:p>
            <a:pPr marL="457200" indent="-457200">
              <a:buClr>
                <a:srgbClr val="C00000"/>
              </a:buClr>
              <a:buSzPct val="100000"/>
              <a:tabLst>
                <a:tab pos="2420938" algn="l"/>
                <a:tab pos="8515350" algn="r"/>
              </a:tabLst>
            </a:pPr>
            <a:r>
              <a:rPr lang="en-US" sz="2000" b="1" dirty="0" smtClean="0">
                <a:latin typeface="Arial" panose="020B0604020202020204" pitchFamily="34" charset="0"/>
                <a:cs typeface="Arial" panose="020B0604020202020204" pitchFamily="34" charset="0"/>
              </a:rPr>
              <a:t>d</a:t>
            </a:r>
            <a:r>
              <a:rPr lang="en-US" sz="2000" dirty="0" smtClean="0">
                <a:latin typeface="Arial" panose="020B0604020202020204" pitchFamily="34" charset="0"/>
                <a:cs typeface="Arial" panose="020B0604020202020204" pitchFamily="34" charset="0"/>
              </a:rPr>
              <a:t>	The </a:t>
            </a:r>
            <a:r>
              <a:rPr lang="en-US" sz="2000" dirty="0">
                <a:latin typeface="Arial" panose="020B0604020202020204" pitchFamily="34" charset="0"/>
                <a:cs typeface="Arial" panose="020B0604020202020204" pitchFamily="34" charset="0"/>
              </a:rPr>
              <a:t>graph shows that the blood glucose concentration remains fairly constant between C and D. Explain the role of negative feedback in keeping blood glucose level constant.</a:t>
            </a:r>
          </a:p>
          <a:p>
            <a:pPr marL="457200" indent="-457200">
              <a:buClr>
                <a:srgbClr val="C00000"/>
              </a:buClr>
              <a:buSzPct val="100000"/>
              <a:tabLst>
                <a:tab pos="2420938" algn="l"/>
                <a:tab pos="8515350" algn="r"/>
              </a:tabLst>
            </a:pPr>
            <a:r>
              <a:rPr lang="en-US" sz="2000" b="1" dirty="0" smtClean="0">
                <a:latin typeface="Arial" panose="020B0604020202020204" pitchFamily="34" charset="0"/>
                <a:cs typeface="Arial" panose="020B0604020202020204" pitchFamily="34" charset="0"/>
              </a:rPr>
              <a:t>e</a:t>
            </a:r>
            <a:r>
              <a:rPr lang="en-US" sz="2000"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i</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Make a copy of the graph. On your graph, sketch a curve to show how you would expect the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blood </a:t>
            </a:r>
            <a:r>
              <a:rPr lang="en-US" sz="2000" dirty="0">
                <a:latin typeface="Arial" panose="020B0604020202020204" pitchFamily="34" charset="0"/>
                <a:cs typeface="Arial" panose="020B0604020202020204" pitchFamily="34" charset="0"/>
              </a:rPr>
              <a:t>glucose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concentration </a:t>
            </a:r>
            <a:r>
              <a:rPr lang="en-US" sz="2000" dirty="0">
                <a:latin typeface="Arial" panose="020B0604020202020204" pitchFamily="34" charset="0"/>
                <a:cs typeface="Arial" panose="020B0604020202020204" pitchFamily="34" charset="0"/>
              </a:rPr>
              <a:t>of a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person </a:t>
            </a:r>
            <a:r>
              <a:rPr lang="en-US" sz="2000" dirty="0">
                <a:latin typeface="Arial" panose="020B0604020202020204" pitchFamily="34" charset="0"/>
                <a:cs typeface="Arial" panose="020B0604020202020204" pitchFamily="34" charset="0"/>
              </a:rPr>
              <a:t>with type 1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diabetes </a:t>
            </a:r>
            <a:r>
              <a:rPr lang="en-US" sz="2000" dirty="0">
                <a:latin typeface="Arial" panose="020B0604020202020204" pitchFamily="34" charset="0"/>
                <a:cs typeface="Arial" panose="020B0604020202020204" pitchFamily="34" charset="0"/>
              </a:rPr>
              <a:t>to change, if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they </a:t>
            </a:r>
            <a:r>
              <a:rPr lang="en-US" sz="2000" dirty="0">
                <a:latin typeface="Arial" panose="020B0604020202020204" pitchFamily="34" charset="0"/>
                <a:cs typeface="Arial" panose="020B0604020202020204" pitchFamily="34" charset="0"/>
              </a:rPr>
              <a:t>ate the same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meal </a:t>
            </a:r>
            <a:r>
              <a:rPr lang="en-US" sz="2000" dirty="0">
                <a:latin typeface="Arial" panose="020B0604020202020204" pitchFamily="34" charset="0"/>
                <a:cs typeface="Arial" panose="020B0604020202020204" pitchFamily="34" charset="0"/>
              </a:rPr>
              <a:t>at the same time.</a:t>
            </a:r>
          </a:p>
          <a:p>
            <a:pPr marL="457200" indent="-457200">
              <a:buClr>
                <a:srgbClr val="C00000"/>
              </a:buClr>
              <a:buSzPct val="100000"/>
              <a:tabLst>
                <a:tab pos="2420938" algn="l"/>
                <a:tab pos="8515350" algn="r"/>
              </a:tabLst>
            </a:pPr>
            <a:r>
              <a:rPr lang="en-US" sz="2000" dirty="0" smtClean="0">
                <a:latin typeface="Arial" panose="020B0604020202020204" pitchFamily="34" charset="0"/>
                <a:cs typeface="Arial" panose="020B0604020202020204" pitchFamily="34" charset="0"/>
              </a:rPr>
              <a:t>	</a:t>
            </a:r>
            <a:r>
              <a:rPr lang="en-US" sz="2000" b="1" dirty="0" smtClean="0">
                <a:latin typeface="Arial" panose="020B0604020202020204" pitchFamily="34" charset="0"/>
                <a:cs typeface="Arial" panose="020B0604020202020204" pitchFamily="34" charset="0"/>
              </a:rPr>
              <a:t>ii</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Explain your answer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to </a:t>
            </a:r>
            <a:r>
              <a:rPr lang="en-US" sz="2000" b="1" dirty="0">
                <a:latin typeface="Arial" panose="020B0604020202020204" pitchFamily="34" charset="0"/>
                <a:cs typeface="Arial" panose="020B0604020202020204" pitchFamily="34" charset="0"/>
              </a:rPr>
              <a:t>e </a:t>
            </a:r>
            <a:r>
              <a:rPr lang="en-US" sz="2000" b="1" dirty="0" err="1">
                <a:latin typeface="Arial" panose="020B0604020202020204" pitchFamily="34" charset="0"/>
                <a:cs typeface="Arial" panose="020B0604020202020204" pitchFamily="34" charset="0"/>
              </a:rPr>
              <a:t>i</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sp>
        <p:nvSpPr>
          <p:cNvPr id="10" name="Oval 9"/>
          <p:cNvSpPr/>
          <p:nvPr/>
        </p:nvSpPr>
        <p:spPr>
          <a:xfrm rot="1078849">
            <a:off x="8591865" y="1026485"/>
            <a:ext cx="457200" cy="457423"/>
          </a:xfrm>
          <a:prstGeom prst="ellipse">
            <a:avLst/>
          </a:prstGeom>
          <a:solidFill>
            <a:srgbClr val="0070C0"/>
          </a:solidFill>
          <a:ln w="57150">
            <a:solidFill>
              <a:srgbClr val="C1D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latin typeface="Arial" panose="020B0604020202020204" pitchFamily="34" charset="0"/>
                <a:cs typeface="Arial" panose="020B0604020202020204" pitchFamily="34" charset="0"/>
              </a:rPr>
              <a:t>Q</a:t>
            </a:r>
            <a:endParaRPr lang="en-GB" sz="14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l="4389"/>
          <a:stretch/>
        </p:blipFill>
        <p:spPr>
          <a:xfrm>
            <a:off x="3275856" y="3645024"/>
            <a:ext cx="5544616" cy="3002853"/>
          </a:xfrm>
          <a:prstGeom prst="rect">
            <a:avLst/>
          </a:prstGeom>
        </p:spPr>
      </p:pic>
      <p:sp>
        <p:nvSpPr>
          <p:cNvPr id="5" name="Rectangle 4"/>
          <p:cNvSpPr/>
          <p:nvPr/>
        </p:nvSpPr>
        <p:spPr>
          <a:xfrm>
            <a:off x="3275856" y="3645024"/>
            <a:ext cx="936104"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hlinkClick r:id="rId4" action="ppaction://hlinkfile"/>
          </p:cNvPr>
          <p:cNvSpPr txBox="1"/>
          <p:nvPr/>
        </p:nvSpPr>
        <p:spPr>
          <a:xfrm>
            <a:off x="8172400" y="3717032"/>
            <a:ext cx="498536" cy="1107996"/>
          </a:xfrm>
          <a:prstGeom prst="rect">
            <a:avLst/>
          </a:prstGeom>
          <a:noFill/>
        </p:spPr>
        <p:txBody>
          <a:bodyPr wrap="square" rtlCol="0">
            <a:spAutoFit/>
          </a:bodyPr>
          <a:lstStyle/>
          <a:p>
            <a:r>
              <a:rPr lang="en-US" sz="6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717056923"/>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14 </a:t>
            </a:r>
            <a:r>
              <a:rPr lang="en-IE" sz="3400" dirty="0" smtClean="0"/>
              <a:t>– </a:t>
            </a:r>
            <a:r>
              <a:rPr lang="en-IE" sz="3400" dirty="0" smtClean="0"/>
              <a:t>Homeostasis - </a:t>
            </a:r>
            <a:r>
              <a:rPr lang="en-IE" sz="3400" dirty="0" smtClean="0"/>
              <a:t>Workbook Questions</a:t>
            </a:r>
            <a:endParaRPr lang="en-GB" sz="3400" b="1" dirty="0" smtClean="0"/>
          </a:p>
        </p:txBody>
      </p:sp>
      <p:sp>
        <p:nvSpPr>
          <p:cNvPr id="6" name="Rectangle 33"/>
          <p:cNvSpPr/>
          <p:nvPr/>
        </p:nvSpPr>
        <p:spPr>
          <a:xfrm>
            <a:off x="179512" y="1131713"/>
            <a:ext cx="8712968" cy="561692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endParaRPr lang="en-US" sz="1600" dirty="0"/>
          </a:p>
          <a:p>
            <a:r>
              <a:rPr lang="en-US" sz="2000" b="1" dirty="0"/>
              <a:t>Exercise 14.1 Endotherms and </a:t>
            </a:r>
            <a:r>
              <a:rPr lang="en-US" sz="2000" b="1" dirty="0" smtClean="0"/>
              <a:t>ectotherms</a:t>
            </a:r>
          </a:p>
          <a:p>
            <a:r>
              <a:rPr lang="en-US" sz="1700" dirty="0" smtClean="0"/>
              <a:t>Humans are endotherms - we are able to regulate our body temperatures, keeping the core body temperature roughly constant no matter what the temperature of our environment. Many animals, however, are ectotherms. Their core temperature varies according to the temperature of their environment.</a:t>
            </a:r>
            <a:br>
              <a:rPr lang="en-US" sz="1700" dirty="0" smtClean="0"/>
            </a:br>
            <a:r>
              <a:rPr lang="en-US" sz="1700" dirty="0" smtClean="0"/>
              <a:t>The graph on the next page shows the core temperatures of six animals in different environmental temperatures, </a:t>
            </a:r>
          </a:p>
          <a:p>
            <a:pPr marL="342900" indent="-342900">
              <a:buClr>
                <a:srgbClr val="C00000"/>
              </a:buClr>
              <a:buFont typeface="+mj-lt"/>
              <a:buAutoNum type="alphaLcPeriod"/>
              <a:tabLst>
                <a:tab pos="809625" algn="l"/>
                <a:tab pos="1073150" algn="l"/>
                <a:tab pos="8435975" algn="r"/>
              </a:tabLst>
            </a:pPr>
            <a:r>
              <a:rPr lang="en-US" sz="1700" dirty="0" smtClean="0"/>
              <a:t>Write </a:t>
            </a:r>
            <a:r>
              <a:rPr lang="en-US" sz="1700" dirty="0"/>
              <a:t>the name of each animal in the correct column of the table</a:t>
            </a:r>
            <a:r>
              <a:rPr lang="en-US" sz="1700" dirty="0" smtClean="0"/>
              <a:t>.</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90</a:t>
            </a:r>
            <a:endParaRPr lang="en-GB" sz="960" b="1" dirty="0">
              <a:latin typeface="Arial" panose="020B0604020202020204" pitchFamily="34" charset="0"/>
              <a:cs typeface="Arial" panose="020B0604020202020204" pitchFamily="34" charset="0"/>
            </a:endParaRPr>
          </a:p>
        </p:txBody>
      </p:sp>
      <p:sp>
        <p:nvSpPr>
          <p:cNvPr id="2" name="Rectangle 1"/>
          <p:cNvSpPr/>
          <p:nvPr/>
        </p:nvSpPr>
        <p:spPr>
          <a:xfrm>
            <a:off x="251520" y="1196752"/>
            <a:ext cx="8496944" cy="646331"/>
          </a:xfrm>
          <a:prstGeom prst="rect">
            <a:avLst/>
          </a:prstGeom>
          <a:solidFill>
            <a:srgbClr val="C1D6FF"/>
          </a:solidFill>
          <a:ln w="38100">
            <a:solidFill>
              <a:srgbClr val="002060"/>
            </a:solidFill>
          </a:ln>
        </p:spPr>
        <p:txBody>
          <a:bodyPr wrap="square">
            <a:spAutoFit/>
          </a:bodyPr>
          <a:lstStyle/>
          <a:p>
            <a:r>
              <a:rPr lang="en-US" dirty="0"/>
              <a:t>In this exercise, you are asked to use your knowledge of temperature regulation in humans, and some new data, to work out answers to questions (A02).</a:t>
            </a:r>
          </a:p>
        </p:txBody>
      </p:sp>
      <p:graphicFrame>
        <p:nvGraphicFramePr>
          <p:cNvPr id="3" name="Table 2"/>
          <p:cNvGraphicFramePr>
            <a:graphicFrameLocks noGrp="1"/>
          </p:cNvGraphicFramePr>
          <p:nvPr>
            <p:extLst>
              <p:ext uri="{D42A27DB-BD31-4B8C-83A1-F6EECF244321}">
                <p14:modId xmlns:p14="http://schemas.microsoft.com/office/powerpoint/2010/main" val="434435134"/>
              </p:ext>
            </p:extLst>
          </p:nvPr>
        </p:nvGraphicFramePr>
        <p:xfrm>
          <a:off x="323528" y="4187408"/>
          <a:ext cx="8424936" cy="2382520"/>
        </p:xfrm>
        <a:graphic>
          <a:graphicData uri="http://schemas.openxmlformats.org/drawingml/2006/table">
            <a:tbl>
              <a:tblPr firstRow="1" bandRow="1">
                <a:tableStyleId>{5C22544A-7EE6-4342-B048-85BDC9FD1C3A}</a:tableStyleId>
              </a:tblPr>
              <a:tblGrid>
                <a:gridCol w="4212468"/>
                <a:gridCol w="4212468"/>
              </a:tblGrid>
              <a:tr h="370840">
                <a:tc>
                  <a:txBody>
                    <a:bodyPr/>
                    <a:lstStyle/>
                    <a:p>
                      <a:r>
                        <a:rPr lang="en-US" dirty="0" smtClean="0">
                          <a:solidFill>
                            <a:schemeClr val="tx1"/>
                          </a:solidFill>
                          <a:latin typeface="Arial" panose="020B0604020202020204" pitchFamily="34" charset="0"/>
                          <a:cs typeface="Arial" panose="020B0604020202020204" pitchFamily="34" charset="0"/>
                        </a:rPr>
                        <a:t>Endothermic animals</a:t>
                      </a:r>
                      <a:endParaRPr lang="en-US" dirty="0">
                        <a:solidFill>
                          <a:schemeClr val="tx1"/>
                        </a:solidFill>
                        <a:latin typeface="Arial" panose="020B0604020202020204" pitchFamily="34" charset="0"/>
                        <a:cs typeface="Arial" panose="020B0604020202020204" pitchFamily="34" charset="0"/>
                      </a:endParaRPr>
                    </a:p>
                  </a:txBody>
                  <a:tcPr/>
                </a:tc>
                <a:tc>
                  <a:txBody>
                    <a:bodyPr/>
                    <a:lstStyle/>
                    <a:p>
                      <a:r>
                        <a:rPr lang="en-US" dirty="0" smtClean="0">
                          <a:solidFill>
                            <a:schemeClr val="tx1"/>
                          </a:solidFill>
                          <a:latin typeface="Arial" panose="020B0604020202020204" pitchFamily="34" charset="0"/>
                          <a:cs typeface="Arial" panose="020B0604020202020204" pitchFamily="34" charset="0"/>
                        </a:rPr>
                        <a:t>Ectothermic animals</a:t>
                      </a:r>
                      <a:endParaRPr lang="en-US" dirty="0">
                        <a:solidFill>
                          <a:schemeClr val="tx1"/>
                        </a:solidFill>
                        <a:latin typeface="Arial" panose="020B0604020202020204" pitchFamily="34" charset="0"/>
                        <a:cs typeface="Arial" panose="020B0604020202020204" pitchFamily="34" charset="0"/>
                      </a:endParaRPr>
                    </a:p>
                  </a:txBody>
                  <a:tcPr/>
                </a:tc>
              </a:tr>
              <a:tr h="370840">
                <a:tc>
                  <a:txBody>
                    <a:bodyPr/>
                    <a:lstStyle/>
                    <a:p>
                      <a:r>
                        <a:rPr lang="en-US" dirty="0" smtClean="0"/>
                        <a:t/>
                      </a:r>
                      <a:br>
                        <a:rPr lang="en-US" dirty="0" smtClean="0"/>
                      </a:br>
                      <a:endParaRPr lang="en-US" dirty="0" smtClean="0"/>
                    </a:p>
                    <a:p>
                      <a:endParaRPr lang="en-US" dirty="0" smtClean="0"/>
                    </a:p>
                    <a:p>
                      <a:r>
                        <a:rPr lang="en-US" dirty="0" smtClean="0"/>
                        <a:t/>
                      </a:r>
                      <a:br>
                        <a:rPr lang="en-US" dirty="0" smtClean="0"/>
                      </a:br>
                      <a:r>
                        <a:rPr lang="en-US" dirty="0" smtClean="0"/>
                        <a:t/>
                      </a:r>
                      <a:br>
                        <a:rPr lang="en-US" dirty="0" smtClean="0"/>
                      </a:br>
                      <a:r>
                        <a:rPr lang="en-US" dirty="0" smtClean="0"/>
                        <a:t/>
                      </a:r>
                      <a:br>
                        <a:rPr lang="en-US" dirty="0" smtClean="0"/>
                      </a:b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87731774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14 </a:t>
            </a:r>
            <a:r>
              <a:rPr lang="en-IE" sz="3400" dirty="0" smtClean="0"/>
              <a:t>– </a:t>
            </a:r>
            <a:r>
              <a:rPr lang="en-IE" sz="3400" dirty="0" smtClean="0"/>
              <a:t>Homeostasis - </a:t>
            </a:r>
            <a:r>
              <a:rPr lang="en-IE" sz="3400" dirty="0" smtClean="0"/>
              <a:t>Workbook Questions</a:t>
            </a:r>
            <a:endParaRPr lang="en-GB" sz="3400" b="1" dirty="0" smtClean="0"/>
          </a:p>
        </p:txBody>
      </p:sp>
      <p:sp>
        <p:nvSpPr>
          <p:cNvPr id="6" name="Rectangle 33"/>
          <p:cNvSpPr/>
          <p:nvPr/>
        </p:nvSpPr>
        <p:spPr>
          <a:xfrm>
            <a:off x="179512" y="1131713"/>
            <a:ext cx="8712968"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439738" indent="-439738">
              <a:buClr>
                <a:srgbClr val="C00000"/>
              </a:buClr>
              <a:buFont typeface="+mj-lt"/>
              <a:buAutoNum type="arabicPeriod"/>
              <a:tabLst>
                <a:tab pos="809625" algn="l"/>
                <a:tab pos="1073150" algn="l"/>
                <a:tab pos="8435975" algn="r"/>
              </a:tabLst>
            </a:pPr>
            <a:endParaRPr lang="en-US" sz="1700" dirty="0" smtClean="0"/>
          </a:p>
          <a:p>
            <a:pPr marL="439738" indent="-439738">
              <a:buClr>
                <a:srgbClr val="C00000"/>
              </a:buClr>
              <a:buFont typeface="+mj-lt"/>
              <a:buAutoNum type="arabicPeriod"/>
              <a:tabLst>
                <a:tab pos="809625" algn="l"/>
                <a:tab pos="1073150" algn="l"/>
                <a:tab pos="8435975" algn="r"/>
              </a:tabLst>
            </a:pPr>
            <a:endParaRPr lang="en-US" sz="1700" dirty="0"/>
          </a:p>
          <a:p>
            <a:pPr marL="439738" indent="-439738">
              <a:buClr>
                <a:srgbClr val="C00000"/>
              </a:buClr>
              <a:buFont typeface="+mj-lt"/>
              <a:buAutoNum type="arabicPeriod"/>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smtClean="0"/>
          </a:p>
          <a:p>
            <a:pPr marL="342900" indent="-342900">
              <a:buClr>
                <a:srgbClr val="C00000"/>
              </a:buClr>
              <a:buFont typeface="+mj-lt"/>
              <a:buAutoNum type="alphaLcPeriod"/>
              <a:tabLst>
                <a:tab pos="809625" algn="l"/>
                <a:tab pos="1073150" algn="l"/>
                <a:tab pos="8435975" algn="r"/>
              </a:tabLst>
            </a:pPr>
            <a:endParaRPr lang="en-US" sz="1700" dirty="0"/>
          </a:p>
          <a:p>
            <a:pPr marL="342900" indent="-342900">
              <a:buClr>
                <a:srgbClr val="C00000"/>
              </a:buClr>
              <a:buFont typeface="+mj-lt"/>
              <a:buAutoNum type="alphaLcPeriod"/>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endParaRPr lang="en-US" sz="1700" dirty="0" smtClean="0"/>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400" dirty="0" smtClean="0"/>
              <a:t/>
            </a:r>
            <a:br>
              <a:rPr lang="en-US" sz="1400" dirty="0" smtClean="0"/>
            </a:br>
            <a:r>
              <a:rPr lang="en-US" sz="1400" dirty="0" smtClean="0"/>
              <a:t/>
            </a:r>
            <a:br>
              <a:rPr lang="en-US" sz="14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90</a:t>
            </a:r>
            <a:endParaRPr lang="en-GB" sz="96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lum bright="-47000" contrast="75000"/>
            <a:extLst>
              <a:ext uri="{28A0092B-C50C-407E-A947-70E740481C1C}">
                <a14:useLocalDpi xmlns:a14="http://schemas.microsoft.com/office/drawing/2010/main" val="0"/>
              </a:ext>
            </a:extLst>
          </a:blip>
          <a:srcRect/>
          <a:stretch/>
        </p:blipFill>
        <p:spPr>
          <a:xfrm>
            <a:off x="1403648" y="1196752"/>
            <a:ext cx="5883124" cy="5295488"/>
          </a:xfrm>
          <a:prstGeom prst="rect">
            <a:avLst/>
          </a:prstGeom>
        </p:spPr>
      </p:pic>
      <p:sp>
        <p:nvSpPr>
          <p:cNvPr id="5" name="Rectangle 4"/>
          <p:cNvSpPr/>
          <p:nvPr/>
        </p:nvSpPr>
        <p:spPr>
          <a:xfrm>
            <a:off x="1403649" y="3573016"/>
            <a:ext cx="1800200" cy="523220"/>
          </a:xfrm>
          <a:prstGeom prst="rect">
            <a:avLst/>
          </a:prstGeom>
          <a:solidFill>
            <a:schemeClr val="bg1"/>
          </a:solidFill>
        </p:spPr>
        <p:txBody>
          <a:bodyPr wrap="square">
            <a:spAutoFit/>
          </a:bodyPr>
          <a:lstStyle/>
          <a:p>
            <a:pPr algn="ctr"/>
            <a:r>
              <a:rPr lang="en-US" sz="1400" dirty="0"/>
              <a:t>Core body temperature / °C</a:t>
            </a:r>
          </a:p>
        </p:txBody>
      </p:sp>
      <p:sp>
        <p:nvSpPr>
          <p:cNvPr id="8" name="Rectangle 7"/>
          <p:cNvSpPr/>
          <p:nvPr/>
        </p:nvSpPr>
        <p:spPr>
          <a:xfrm>
            <a:off x="3522520" y="6184463"/>
            <a:ext cx="3497752" cy="338554"/>
          </a:xfrm>
          <a:prstGeom prst="rect">
            <a:avLst/>
          </a:prstGeom>
          <a:solidFill>
            <a:schemeClr val="bg1"/>
          </a:solidFill>
        </p:spPr>
        <p:txBody>
          <a:bodyPr wrap="none">
            <a:spAutoFit/>
          </a:bodyPr>
          <a:lstStyle/>
          <a:p>
            <a:r>
              <a:rPr lang="en-US" sz="1600" dirty="0"/>
              <a:t>Temperature of the environment / °C</a:t>
            </a:r>
          </a:p>
        </p:txBody>
      </p:sp>
      <p:cxnSp>
        <p:nvCxnSpPr>
          <p:cNvPr id="11" name="Straight Connector 10"/>
          <p:cNvCxnSpPr/>
          <p:nvPr/>
        </p:nvCxnSpPr>
        <p:spPr>
          <a:xfrm flipV="1">
            <a:off x="3887924" y="5229200"/>
            <a:ext cx="396044" cy="6480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283968" y="4077072"/>
            <a:ext cx="958651" cy="1152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5242619" y="2348880"/>
            <a:ext cx="1824745"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953663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14 </a:t>
            </a:r>
            <a:r>
              <a:rPr lang="en-IE" sz="3400" dirty="0" smtClean="0"/>
              <a:t>– </a:t>
            </a:r>
            <a:r>
              <a:rPr lang="en-IE" sz="3400" dirty="0" smtClean="0"/>
              <a:t>Homeostasis - </a:t>
            </a:r>
            <a:r>
              <a:rPr lang="en-IE" sz="3400" dirty="0" smtClean="0"/>
              <a:t>Workbook Questions</a:t>
            </a:r>
            <a:endParaRPr lang="en-GB" sz="34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7663" indent="-347663">
              <a:buClr>
                <a:srgbClr val="C00000"/>
              </a:buClr>
              <a:buFont typeface="+mj-lt"/>
              <a:buAutoNum type="alphaLcPeriod" startAt="2"/>
              <a:tabLst>
                <a:tab pos="809625" algn="l"/>
                <a:tab pos="1073150" algn="l"/>
                <a:tab pos="8435975" algn="r"/>
              </a:tabLst>
            </a:pPr>
            <a:r>
              <a:rPr lang="en-US" sz="2000" dirty="0"/>
              <a:t>Cyclodus lizards, gopher snakes and alligators need to eat much less food than cats, rabbits or </a:t>
            </a:r>
            <a:r>
              <a:rPr lang="en-US" sz="2000" dirty="0" err="1"/>
              <a:t>bettongs</a:t>
            </a:r>
            <a:r>
              <a:rPr lang="en-US" sz="2000" dirty="0"/>
              <a:t>. Use the information in the graph to explain why</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___________________________________________________________________________________________________________________________________________________________________________</a:t>
            </a:r>
            <a:endParaRPr lang="en-US" sz="2000" dirty="0"/>
          </a:p>
          <a:p>
            <a:pPr marL="347663" indent="-347663">
              <a:buClr>
                <a:srgbClr val="C00000"/>
              </a:buClr>
              <a:buFont typeface="+mj-lt"/>
              <a:buAutoNum type="alphaLcPeriod" startAt="2"/>
              <a:tabLst>
                <a:tab pos="809625" algn="l"/>
                <a:tab pos="1073150" algn="l"/>
                <a:tab pos="8435975" algn="r"/>
              </a:tabLst>
            </a:pPr>
            <a:r>
              <a:rPr lang="en-US" sz="2000" dirty="0"/>
              <a:t>Use the graph to compare the probable activity of a cat and a </a:t>
            </a:r>
            <a:r>
              <a:rPr lang="en-US" sz="2000" dirty="0" err="1"/>
              <a:t>cyclodus</a:t>
            </a:r>
            <a:r>
              <a:rPr lang="en-US" sz="2000" dirty="0"/>
              <a:t> lizard when the environmental temperature is 5°C</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___________________________________________________________________________________________________________________________________________________________________________</a:t>
            </a:r>
          </a:p>
          <a:p>
            <a:pPr marL="347663" indent="-347663">
              <a:buClr>
                <a:srgbClr val="C00000"/>
              </a:buClr>
              <a:buFont typeface="+mj-lt"/>
              <a:buAutoNum type="alphaLcPeriod" startAt="2"/>
              <a:tabLst>
                <a:tab pos="809625" algn="l"/>
                <a:tab pos="1073150" algn="l"/>
                <a:tab pos="8435975" algn="r"/>
              </a:tabLst>
            </a:pPr>
            <a:r>
              <a:rPr lang="en-US" sz="2000" dirty="0"/>
              <a:t>d Cats are predators. Rabbits are herbivores, preyed on by cats and other mammals. Explain the advantages to cats and rabbits of being endothermic</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a:t>
            </a:r>
            <a:br>
              <a:rPr lang="en-US" sz="2000" dirty="0" smtClean="0"/>
            </a:br>
            <a:r>
              <a:rPr lang="en-US" sz="2000" dirty="0" smtClean="0"/>
              <a:t>_____________________________________________________</a:t>
            </a: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91</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075137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14 </a:t>
            </a:r>
            <a:r>
              <a:rPr lang="en-IE" sz="3400" dirty="0" smtClean="0"/>
              <a:t>– </a:t>
            </a:r>
            <a:r>
              <a:rPr lang="en-IE" sz="3400" dirty="0" smtClean="0"/>
              <a:t>Homeostasis - </a:t>
            </a:r>
            <a:r>
              <a:rPr lang="en-IE" sz="3400" dirty="0" smtClean="0"/>
              <a:t>Workbook Questions</a:t>
            </a:r>
            <a:endParaRPr lang="en-GB" sz="34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7663" indent="-347663">
              <a:buClr>
                <a:srgbClr val="C00000"/>
              </a:buClr>
              <a:buFont typeface="+mj-lt"/>
              <a:buAutoNum type="alphaLcPeriod" startAt="2"/>
              <a:tabLst>
                <a:tab pos="809625" algn="l"/>
                <a:tab pos="1073150" algn="l"/>
                <a:tab pos="8435975" algn="r"/>
              </a:tabLst>
            </a:pPr>
            <a:endParaRPr lang="en-US" sz="1700" dirty="0" smtClean="0"/>
          </a:p>
          <a:p>
            <a:pPr marL="347663" indent="-347663">
              <a:buClr>
                <a:srgbClr val="C00000"/>
              </a:buClr>
              <a:buFont typeface="+mj-lt"/>
              <a:buAutoNum type="alphaLcPeriod" startAt="2"/>
              <a:tabLst>
                <a:tab pos="809625" algn="l"/>
                <a:tab pos="1073150" algn="l"/>
                <a:tab pos="8435975" algn="r"/>
              </a:tabLst>
            </a:pPr>
            <a:endParaRPr lang="en-US" sz="1700" dirty="0"/>
          </a:p>
          <a:p>
            <a:pPr marL="347663" indent="-347663">
              <a:buClr>
                <a:srgbClr val="C00000"/>
              </a:buClr>
              <a:buFont typeface="+mj-lt"/>
              <a:buAutoNum type="alphaLcPeriod" startAt="2"/>
              <a:tabLst>
                <a:tab pos="809625" algn="l"/>
                <a:tab pos="1073150" algn="l"/>
                <a:tab pos="8435975" algn="r"/>
              </a:tabLst>
            </a:pPr>
            <a:endParaRPr lang="en-US" sz="1700" dirty="0" smtClean="0"/>
          </a:p>
          <a:p>
            <a:pPr>
              <a:buClr>
                <a:srgbClr val="C00000"/>
              </a:buClr>
              <a:tabLst>
                <a:tab pos="809625" algn="l"/>
                <a:tab pos="1073150" algn="l"/>
                <a:tab pos="8435975" algn="r"/>
              </a:tabLst>
            </a:pPr>
            <a:r>
              <a:rPr lang="en-US" sz="1700" dirty="0"/>
              <a:t>In some people, the control of blood glucose concentration does not work correctly. In type I diabetes, the pancreas does not secrete insulin when it should, a In what circumstances does the pancreas normally secrete insulin</a:t>
            </a:r>
            <a:r>
              <a:rPr lang="en-US" sz="1700" dirty="0" smtClean="0"/>
              <a:t>?</a:t>
            </a:r>
          </a:p>
          <a:p>
            <a:pPr>
              <a:buClr>
                <a:srgbClr val="C00000"/>
              </a:buClr>
              <a:tabLst>
                <a:tab pos="809625" algn="l"/>
                <a:tab pos="1073150" algn="l"/>
                <a:tab pos="8435975" algn="r"/>
              </a:tabLst>
            </a:pPr>
            <a:endParaRPr lang="en-US" sz="1700" dirty="0"/>
          </a:p>
          <a:p>
            <a:pPr>
              <a:buClr>
                <a:srgbClr val="C00000"/>
              </a:buClr>
              <a:tabLst>
                <a:tab pos="809625" algn="l"/>
                <a:tab pos="1073150" algn="l"/>
                <a:tab pos="8435975" algn="r"/>
              </a:tabLst>
            </a:pPr>
            <a:r>
              <a:rPr lang="en-US" sz="1700" dirty="0"/>
              <a:t>The graph shows the concentration of glucose in the blood of two people, after they had eaten a meal containing starch at time 0. One person had type I diabetes, and the other did not</a:t>
            </a:r>
            <a:r>
              <a:rPr lang="en-US" sz="1700" dirty="0" smtClean="0"/>
              <a:t>.</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r>
              <a:rPr lang="en-US" sz="1700" dirty="0" smtClean="0"/>
              <a:t/>
            </a:r>
            <a:br>
              <a:rPr lang="en-US" sz="1700" dirty="0" smtClean="0"/>
            </a:b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92</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51520" y="1196752"/>
            <a:ext cx="8496944" cy="646331"/>
          </a:xfrm>
          <a:prstGeom prst="rect">
            <a:avLst/>
          </a:prstGeom>
          <a:solidFill>
            <a:srgbClr val="C1D6FF"/>
          </a:solidFill>
          <a:ln w="38100">
            <a:solidFill>
              <a:srgbClr val="002060"/>
            </a:solidFill>
          </a:ln>
        </p:spPr>
        <p:txBody>
          <a:bodyPr wrap="square">
            <a:spAutoFit/>
          </a:bodyPr>
          <a:lstStyle/>
          <a:p>
            <a:r>
              <a:rPr lang="en-US" dirty="0"/>
              <a:t>This exercise is about interpreting data shown in a graph, and relating this to your knowledge of the regulation of blood glucose (A02</a:t>
            </a:r>
            <a:r>
              <a:rPr lang="en-US" dirty="0" smtClean="0"/>
              <a:t>).</a:t>
            </a:r>
            <a:endParaRPr lang="en-US"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7718" y="3573016"/>
            <a:ext cx="5622633" cy="3072834"/>
          </a:xfrm>
          <a:prstGeom prst="rect">
            <a:avLst/>
          </a:prstGeom>
        </p:spPr>
      </p:pic>
      <p:sp>
        <p:nvSpPr>
          <p:cNvPr id="4" name="Rectangle 3"/>
          <p:cNvSpPr/>
          <p:nvPr/>
        </p:nvSpPr>
        <p:spPr>
          <a:xfrm>
            <a:off x="2117718" y="4693934"/>
            <a:ext cx="1584176" cy="830997"/>
          </a:xfrm>
          <a:prstGeom prst="rect">
            <a:avLst/>
          </a:prstGeom>
          <a:solidFill>
            <a:schemeClr val="bg1"/>
          </a:solidFill>
        </p:spPr>
        <p:txBody>
          <a:bodyPr wrap="square">
            <a:spAutoFit/>
          </a:bodyPr>
          <a:lstStyle/>
          <a:p>
            <a:r>
              <a:rPr lang="en-US" sz="1600" dirty="0"/>
              <a:t>Blood glucose </a:t>
            </a:r>
            <a:r>
              <a:rPr lang="en-US" sz="1600" dirty="0" smtClean="0"/>
              <a:t/>
            </a:r>
            <a:br>
              <a:rPr lang="en-US" sz="1600" dirty="0" smtClean="0"/>
            </a:br>
            <a:r>
              <a:rPr lang="en-US" sz="1600" dirty="0" smtClean="0"/>
              <a:t>concentration </a:t>
            </a:r>
            <a:br>
              <a:rPr lang="en-US" sz="1600" dirty="0" smtClean="0"/>
            </a:br>
            <a:r>
              <a:rPr lang="en-US" sz="1600" dirty="0" smtClean="0"/>
              <a:t>/</a:t>
            </a:r>
            <a:r>
              <a:rPr lang="en-US" sz="1600" dirty="0"/>
              <a:t>arbitrary units</a:t>
            </a:r>
          </a:p>
        </p:txBody>
      </p:sp>
    </p:spTree>
    <p:extLst>
      <p:ext uri="{BB962C8B-B14F-4D97-AF65-F5344CB8AC3E}">
        <p14:creationId xmlns:p14="http://schemas.microsoft.com/office/powerpoint/2010/main" val="3549609940"/>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5496" y="44624"/>
            <a:ext cx="7704856" cy="625434"/>
          </a:xfrm>
        </p:spPr>
        <p:txBody>
          <a:bodyPr>
            <a:noAutofit/>
          </a:bodyPr>
          <a:lstStyle/>
          <a:p>
            <a:r>
              <a:rPr lang="en-IE" sz="3400" dirty="0" smtClean="0"/>
              <a:t>14 </a:t>
            </a:r>
            <a:r>
              <a:rPr lang="en-IE" sz="3400" dirty="0" smtClean="0"/>
              <a:t>– </a:t>
            </a:r>
            <a:r>
              <a:rPr lang="en-IE" sz="3400" dirty="0" smtClean="0"/>
              <a:t>Homeostasis - </a:t>
            </a:r>
            <a:r>
              <a:rPr lang="en-IE" sz="3400" dirty="0" smtClean="0"/>
              <a:t>Workbook Questions</a:t>
            </a:r>
            <a:endParaRPr lang="en-GB" sz="3400" b="1" dirty="0" smtClean="0"/>
          </a:p>
        </p:txBody>
      </p:sp>
      <p:sp>
        <p:nvSpPr>
          <p:cNvPr id="6" name="Rectangle 33"/>
          <p:cNvSpPr/>
          <p:nvPr/>
        </p:nvSpPr>
        <p:spPr>
          <a:xfrm>
            <a:off x="179512" y="1131713"/>
            <a:ext cx="8712968"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marL="347663" indent="-347663">
              <a:buClr>
                <a:srgbClr val="C00000"/>
              </a:buClr>
              <a:buFont typeface="+mj-lt"/>
              <a:buAutoNum type="alphaLcPeriod" startAt="2"/>
              <a:tabLst>
                <a:tab pos="809625" algn="l"/>
                <a:tab pos="1073150" algn="l"/>
                <a:tab pos="8435975" algn="r"/>
              </a:tabLst>
            </a:pPr>
            <a:r>
              <a:rPr lang="en-US" sz="2000" dirty="0" smtClean="0"/>
              <a:t>Explain </a:t>
            </a:r>
            <a:r>
              <a:rPr lang="en-US" sz="2000" dirty="0"/>
              <a:t>why the concentration of glucose in the blood increases when a person has eaten a meal containing starch</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___________________________________________________________________________________________________________________________________________________________________________</a:t>
            </a:r>
            <a:endParaRPr lang="en-US" sz="2000" dirty="0"/>
          </a:p>
          <a:p>
            <a:pPr marL="347663" indent="-347663">
              <a:buClr>
                <a:srgbClr val="C00000"/>
              </a:buClr>
              <a:buFont typeface="+mj-lt"/>
              <a:buAutoNum type="alphaLcPeriod" startAt="2"/>
              <a:tabLst>
                <a:tab pos="809625" algn="l"/>
                <a:tab pos="1073150" algn="l"/>
                <a:tab pos="8435975" algn="r"/>
              </a:tabLst>
            </a:pPr>
            <a:r>
              <a:rPr lang="en-US" sz="2000" dirty="0" smtClean="0"/>
              <a:t>Suggest </a:t>
            </a:r>
            <a:r>
              <a:rPr lang="en-US" sz="2000" dirty="0"/>
              <a:t>which person, A or B, has type I diabetes. Explain your answer fully</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___________________________________________________________________________________________________________________________________________________________________________</a:t>
            </a:r>
            <a:endParaRPr lang="en-US" sz="2000" dirty="0"/>
          </a:p>
          <a:p>
            <a:pPr marL="347663" indent="-347663">
              <a:buClr>
                <a:srgbClr val="C00000"/>
              </a:buClr>
              <a:buFont typeface="+mj-lt"/>
              <a:buAutoNum type="alphaLcPeriod" startAt="2"/>
              <a:tabLst>
                <a:tab pos="809625" algn="l"/>
                <a:tab pos="1073150" algn="l"/>
                <a:tab pos="8435975" algn="r"/>
              </a:tabLst>
            </a:pPr>
            <a:r>
              <a:rPr lang="en-US" sz="2000" dirty="0" smtClean="0"/>
              <a:t>Explain </a:t>
            </a:r>
            <a:r>
              <a:rPr lang="en-US" sz="2000" dirty="0"/>
              <a:t>why it is important to keep the concentration of glucose in the blood neither too high nor too low</a:t>
            </a:r>
            <a:r>
              <a:rPr lang="en-US" sz="2000" dirty="0" smtClean="0"/>
              <a:t>.</a:t>
            </a:r>
            <a:br>
              <a:rPr lang="en-US" sz="2000" dirty="0" smtClean="0"/>
            </a:br>
            <a:r>
              <a:rPr lang="en-US" sz="2000" dirty="0" smtClean="0"/>
              <a:t>__________________________________________________________________________________________________________________________________________________________________________________________________________________________________</a:t>
            </a:r>
            <a:br>
              <a:rPr lang="en-US" sz="2000" dirty="0" smtClean="0"/>
            </a:br>
            <a:r>
              <a:rPr lang="en-US" sz="2000" dirty="0" smtClean="0"/>
              <a:t>______________________________________________________</a:t>
            </a:r>
            <a:br>
              <a:rPr lang="en-US" sz="2000" dirty="0" smtClean="0"/>
            </a:br>
            <a:r>
              <a:rPr lang="en-US" sz="2000" dirty="0" smtClean="0"/>
              <a:t>_____________________________________________________</a:t>
            </a:r>
            <a:endParaRPr lang="en-US" sz="1700" dirty="0"/>
          </a:p>
        </p:txBody>
      </p:sp>
      <p:sp>
        <p:nvSpPr>
          <p:cNvPr id="9" name="Round Same Side Corner Rectangle 8">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93</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830330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32311"/>
          </a:xfrm>
          <a:prstGeom prst="rect">
            <a:avLst/>
          </a:prstGeom>
        </p:spPr>
        <p:txBody>
          <a:bodyPr wrap="square">
            <a:spAutoFit/>
          </a:bodyPr>
          <a:lstStyle/>
          <a:p>
            <a:pPr>
              <a:buClr>
                <a:srgbClr val="0070C0"/>
              </a:buClr>
            </a:pPr>
            <a:r>
              <a:rPr lang="en-US" sz="2000" b="1" dirty="0" smtClean="0"/>
              <a:t>AO2 </a:t>
            </a:r>
            <a:r>
              <a:rPr lang="en-US" sz="2000" b="1" dirty="0"/>
              <a:t>Handling information and problem solving</a:t>
            </a:r>
          </a:p>
          <a:p>
            <a:pPr>
              <a:buClr>
                <a:srgbClr val="0070C0"/>
              </a:buClr>
            </a:pPr>
            <a:r>
              <a:rPr lang="en-US" sz="2000" dirty="0"/>
              <a:t>Candidates should be able, in words or using other written forms of presentation (i.e. symbolic, graphical </a:t>
            </a:r>
            <a:r>
              <a:rPr lang="en-US" sz="2000" dirty="0" smtClean="0"/>
              <a:t>and numerical</a:t>
            </a:r>
            <a:r>
              <a:rPr lang="en-US" sz="2000" dirty="0"/>
              <a:t>), to:</a:t>
            </a:r>
          </a:p>
          <a:p>
            <a:pPr marL="342900" indent="-342900">
              <a:buClr>
                <a:srgbClr val="0070C0"/>
              </a:buClr>
              <a:buFont typeface="Arial" panose="020B0604020202020204" pitchFamily="34" charset="0"/>
              <a:buChar char="•"/>
            </a:pPr>
            <a:r>
              <a:rPr lang="en-US" sz="2000" dirty="0" smtClean="0"/>
              <a:t>locate</a:t>
            </a:r>
            <a:r>
              <a:rPr lang="en-US" sz="2000" dirty="0"/>
              <a:t>, select, organise and present information from a variety of sources</a:t>
            </a:r>
          </a:p>
          <a:p>
            <a:pPr marL="342900" indent="-342900">
              <a:buClr>
                <a:srgbClr val="0070C0"/>
              </a:buClr>
              <a:buFont typeface="Arial" panose="020B0604020202020204" pitchFamily="34" charset="0"/>
              <a:buChar char="•"/>
            </a:pPr>
            <a:r>
              <a:rPr lang="en-US" sz="2000" dirty="0" smtClean="0"/>
              <a:t>translate </a:t>
            </a:r>
            <a:r>
              <a:rPr lang="en-US" sz="2000" dirty="0"/>
              <a:t>information from one form to another</a:t>
            </a:r>
          </a:p>
          <a:p>
            <a:pPr marL="342900" indent="-342900">
              <a:buClr>
                <a:srgbClr val="0070C0"/>
              </a:buClr>
              <a:buFont typeface="Arial" panose="020B0604020202020204" pitchFamily="34" charset="0"/>
              <a:buChar char="•"/>
            </a:pPr>
            <a:r>
              <a:rPr lang="en-US" sz="2000" dirty="0" smtClean="0"/>
              <a:t>manipulate </a:t>
            </a:r>
            <a:r>
              <a:rPr lang="en-US" sz="2000" dirty="0"/>
              <a:t>numerical and other data</a:t>
            </a:r>
          </a:p>
          <a:p>
            <a:pPr marL="342900" indent="-342900">
              <a:buClr>
                <a:srgbClr val="0070C0"/>
              </a:buClr>
              <a:buFont typeface="Arial" panose="020B0604020202020204" pitchFamily="34" charset="0"/>
              <a:buChar char="•"/>
            </a:pPr>
            <a:r>
              <a:rPr lang="en-US" sz="2000" dirty="0" smtClean="0"/>
              <a:t>use </a:t>
            </a:r>
            <a:r>
              <a:rPr lang="en-US" sz="2000" dirty="0"/>
              <a:t>information to identify patterns, report trends and draw inferences</a:t>
            </a:r>
          </a:p>
          <a:p>
            <a:pPr marL="342900" indent="-342900">
              <a:buClr>
                <a:srgbClr val="0070C0"/>
              </a:buClr>
              <a:buFont typeface="Arial" panose="020B0604020202020204" pitchFamily="34" charset="0"/>
              <a:buChar char="•"/>
            </a:pPr>
            <a:r>
              <a:rPr lang="en-US" sz="2000" dirty="0" smtClean="0"/>
              <a:t>present </a:t>
            </a:r>
            <a:r>
              <a:rPr lang="en-US" sz="2000" dirty="0"/>
              <a:t>reasoned explanations for phenomena, patterns and relationships</a:t>
            </a:r>
          </a:p>
          <a:p>
            <a:pPr marL="342900" indent="-342900">
              <a:buClr>
                <a:srgbClr val="0070C0"/>
              </a:buClr>
              <a:buFont typeface="Arial" panose="020B0604020202020204" pitchFamily="34" charset="0"/>
              <a:buChar char="•"/>
            </a:pPr>
            <a:r>
              <a:rPr lang="en-US" sz="2000" dirty="0" smtClean="0"/>
              <a:t>make </a:t>
            </a:r>
            <a:r>
              <a:rPr lang="en-US" sz="2000" dirty="0"/>
              <a:t>predictions and hypotheses</a:t>
            </a:r>
          </a:p>
          <a:p>
            <a:pPr marL="342900" indent="-342900">
              <a:buClr>
                <a:srgbClr val="0070C0"/>
              </a:buClr>
              <a:buFont typeface="Arial" panose="020B0604020202020204" pitchFamily="34" charset="0"/>
              <a:buChar char="•"/>
            </a:pPr>
            <a:r>
              <a:rPr lang="en-US" sz="2000" dirty="0" smtClean="0"/>
              <a:t>solve </a:t>
            </a:r>
            <a:r>
              <a:rPr lang="en-US" sz="2000" dirty="0"/>
              <a:t>problems, including some of a quantitative nature.</a:t>
            </a:r>
          </a:p>
          <a:p>
            <a:pPr>
              <a:buClr>
                <a:srgbClr val="0070C0"/>
              </a:buClr>
            </a:pPr>
            <a:r>
              <a:rPr lang="en-US" sz="2000" dirty="0"/>
              <a:t>Questions testing these skills may be based on information that is unfamiliar to candidates, requiring them to </a:t>
            </a:r>
            <a:r>
              <a:rPr lang="en-US" sz="2000" dirty="0" smtClean="0"/>
              <a:t>apply the </a:t>
            </a:r>
            <a:r>
              <a:rPr lang="en-US" sz="2000" dirty="0"/>
              <a:t>principles and concepts from the syllabus to a new situation, in a logical, deductive way.</a:t>
            </a:r>
          </a:p>
          <a:p>
            <a:pPr>
              <a:buClr>
                <a:srgbClr val="0070C0"/>
              </a:buClr>
            </a:pPr>
            <a:r>
              <a:rPr lang="en-US" sz="2000" dirty="0"/>
              <a:t>Questions testing these skills will often begin with one of the following words: predict, suggest, calculate </a:t>
            </a:r>
            <a:r>
              <a:rPr lang="en-US" sz="2000" dirty="0" smtClean="0"/>
              <a:t>or determine </a:t>
            </a:r>
            <a:r>
              <a:rPr lang="en-US" sz="2000" dirty="0"/>
              <a:t>(see the Glossary of terms used in science papers).</a:t>
            </a:r>
          </a:p>
        </p:txBody>
      </p:sp>
    </p:spTree>
    <p:extLst>
      <p:ext uri="{BB962C8B-B14F-4D97-AF65-F5344CB8AC3E}">
        <p14:creationId xmlns:p14="http://schemas.microsoft.com/office/powerpoint/2010/main" val="69852570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640960" cy="5693866"/>
          </a:xfrm>
          <a:prstGeom prst="rect">
            <a:avLst/>
          </a:prstGeom>
        </p:spPr>
        <p:txBody>
          <a:bodyPr wrap="square">
            <a:spAutoFit/>
          </a:bodyPr>
          <a:lstStyle/>
          <a:p>
            <a:pPr>
              <a:buClr>
                <a:srgbClr val="0070C0"/>
              </a:buClr>
            </a:pPr>
            <a:r>
              <a:rPr lang="en-US" sz="2800" b="1" dirty="0" smtClean="0"/>
              <a:t>AO3 </a:t>
            </a:r>
            <a:r>
              <a:rPr lang="en-US" sz="2800" b="1" dirty="0"/>
              <a:t>Experimental skills and investigations</a:t>
            </a:r>
          </a:p>
          <a:p>
            <a:pPr>
              <a:buClr>
                <a:srgbClr val="0070C0"/>
              </a:buClr>
            </a:pPr>
            <a:r>
              <a:rPr lang="en-US" sz="2800" dirty="0"/>
              <a:t>Candidates should be able to:</a:t>
            </a:r>
          </a:p>
          <a:p>
            <a:pPr marL="342900" indent="-342900">
              <a:buClr>
                <a:srgbClr val="0070C0"/>
              </a:buClr>
              <a:buFont typeface="Arial" panose="020B0604020202020204" pitchFamily="34" charset="0"/>
              <a:buChar char="•"/>
            </a:pPr>
            <a:r>
              <a:rPr lang="en-US" sz="2800" dirty="0" smtClean="0"/>
              <a:t>demonstrate </a:t>
            </a:r>
            <a:r>
              <a:rPr lang="en-US" sz="2800" dirty="0"/>
              <a:t>knowledge of how to safely use techniques, apparatus and materials (including following </a:t>
            </a:r>
            <a:r>
              <a:rPr lang="en-US" sz="2800" dirty="0" smtClean="0"/>
              <a:t>a sequence </a:t>
            </a:r>
            <a:r>
              <a:rPr lang="en-US" sz="2800" dirty="0"/>
              <a:t>of instructions where appropriate)</a:t>
            </a:r>
          </a:p>
          <a:p>
            <a:pPr marL="342900" indent="-342900">
              <a:buClr>
                <a:srgbClr val="0070C0"/>
              </a:buClr>
              <a:buFont typeface="Arial" panose="020B0604020202020204" pitchFamily="34" charset="0"/>
              <a:buChar char="•"/>
            </a:pPr>
            <a:r>
              <a:rPr lang="en-US" sz="2800" dirty="0" smtClean="0"/>
              <a:t>plan </a:t>
            </a:r>
            <a:r>
              <a:rPr lang="en-US" sz="2800" dirty="0"/>
              <a:t>experiments and investigations</a:t>
            </a:r>
          </a:p>
          <a:p>
            <a:pPr marL="342900" indent="-342900">
              <a:buClr>
                <a:srgbClr val="0070C0"/>
              </a:buClr>
              <a:buFont typeface="Arial" panose="020B0604020202020204" pitchFamily="34" charset="0"/>
              <a:buChar char="•"/>
            </a:pPr>
            <a:r>
              <a:rPr lang="en-US" sz="2800" dirty="0" smtClean="0"/>
              <a:t>make </a:t>
            </a:r>
            <a:r>
              <a:rPr lang="en-US" sz="2800" dirty="0"/>
              <a:t>and record observations, measurements and estimates</a:t>
            </a:r>
          </a:p>
          <a:p>
            <a:pPr marL="342900" indent="-342900">
              <a:buClr>
                <a:srgbClr val="0070C0"/>
              </a:buClr>
              <a:buFont typeface="Arial" panose="020B0604020202020204" pitchFamily="34" charset="0"/>
              <a:buChar char="•"/>
            </a:pPr>
            <a:r>
              <a:rPr lang="en-US" sz="2800" dirty="0" smtClean="0"/>
              <a:t>interpret </a:t>
            </a:r>
            <a:r>
              <a:rPr lang="en-US" sz="2800" dirty="0"/>
              <a:t>and evaluate experimental observations and data</a:t>
            </a:r>
          </a:p>
          <a:p>
            <a:pPr marL="342900" indent="-342900">
              <a:buClr>
                <a:srgbClr val="0070C0"/>
              </a:buClr>
              <a:buFont typeface="Arial" panose="020B0604020202020204" pitchFamily="34" charset="0"/>
              <a:buChar char="•"/>
            </a:pPr>
            <a:r>
              <a:rPr lang="en-US" sz="2800" dirty="0" smtClean="0"/>
              <a:t>evaluate </a:t>
            </a:r>
            <a:r>
              <a:rPr lang="en-US" sz="2800" dirty="0"/>
              <a:t>methods and suggest possible improvements.</a:t>
            </a:r>
          </a:p>
        </p:txBody>
      </p:sp>
    </p:spTree>
    <p:extLst>
      <p:ext uri="{BB962C8B-B14F-4D97-AF65-F5344CB8AC3E}">
        <p14:creationId xmlns:p14="http://schemas.microsoft.com/office/powerpoint/2010/main" val="183720365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a:t>3 - Assessment </a:t>
            </a:r>
            <a:r>
              <a:rPr lang="en-GB" sz="4000" dirty="0" smtClean="0"/>
              <a:t>Objectives</a:t>
            </a:r>
            <a:endParaRPr lang="en-GB" sz="4000" b="1" dirty="0" smtClean="0"/>
          </a:p>
        </p:txBody>
      </p:sp>
      <p:sp>
        <p:nvSpPr>
          <p:cNvPr id="34" name="Rectangle 33"/>
          <p:cNvSpPr/>
          <p:nvPr/>
        </p:nvSpPr>
        <p:spPr>
          <a:xfrm>
            <a:off x="323527" y="1124744"/>
            <a:ext cx="8424935" cy="1446550"/>
          </a:xfrm>
          <a:prstGeom prst="rect">
            <a:avLst/>
          </a:prstGeom>
        </p:spPr>
        <p:txBody>
          <a:bodyPr wrap="square">
            <a:spAutoFit/>
          </a:bodyPr>
          <a:lstStyle/>
          <a:p>
            <a:pPr>
              <a:buClr>
                <a:srgbClr val="0070C0"/>
              </a:buClr>
            </a:pPr>
            <a:r>
              <a:rPr lang="en-US" sz="2200" b="1" dirty="0"/>
              <a:t>Relationship between assessment objectives and components</a:t>
            </a:r>
          </a:p>
          <a:p>
            <a:pPr marL="457200" indent="-457200">
              <a:buClr>
                <a:srgbClr val="0070C0"/>
              </a:buClr>
              <a:buFont typeface="Wingdings 3" panose="05040102010807070707" pitchFamily="18" charset="2"/>
              <a:buChar char=""/>
            </a:pPr>
            <a:r>
              <a:rPr lang="en-US" sz="2200" dirty="0"/>
              <a:t>The approximate weightings allocated to each of the assessment objectives are </a:t>
            </a:r>
            <a:r>
              <a:rPr lang="en-US" sz="2200" dirty="0" err="1"/>
              <a:t>summarised</a:t>
            </a:r>
            <a:r>
              <a:rPr lang="en-US" sz="2200" dirty="0"/>
              <a:t> in the </a:t>
            </a:r>
            <a:r>
              <a:rPr lang="en-US" sz="2200" dirty="0" smtClean="0"/>
              <a:t>table below</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146184894"/>
              </p:ext>
            </p:extLst>
          </p:nvPr>
        </p:nvGraphicFramePr>
        <p:xfrm>
          <a:off x="179512" y="2884588"/>
          <a:ext cx="8640961" cy="3640756"/>
        </p:xfrm>
        <a:graphic>
          <a:graphicData uri="http://schemas.openxmlformats.org/drawingml/2006/table">
            <a:tbl>
              <a:tblPr firstRow="1" bandRow="1">
                <a:tableStyleId>{5C22544A-7EE6-4342-B048-85BDC9FD1C3A}</a:tableStyleId>
              </a:tblPr>
              <a:tblGrid>
                <a:gridCol w="3618865"/>
                <a:gridCol w="1888562"/>
                <a:gridCol w="1804156"/>
                <a:gridCol w="1329378"/>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14 </a:t>
            </a:r>
            <a:r>
              <a:rPr lang="en-US" sz="3600" dirty="0" smtClean="0"/>
              <a:t>- Homeostasis</a:t>
            </a:r>
            <a:endParaRPr lang="en-US" sz="3600" dirty="0"/>
          </a:p>
        </p:txBody>
      </p:sp>
      <p:sp>
        <p:nvSpPr>
          <p:cNvPr id="34" name="Rectangle 33"/>
          <p:cNvSpPr/>
          <p:nvPr/>
        </p:nvSpPr>
        <p:spPr>
          <a:xfrm>
            <a:off x="179512" y="1124744"/>
            <a:ext cx="8640961" cy="5647700"/>
          </a:xfrm>
          <a:prstGeom prst="rect">
            <a:avLst/>
          </a:prstGeom>
        </p:spPr>
        <p:txBody>
          <a:bodyPr wrap="square">
            <a:spAutoFit/>
          </a:bodyPr>
          <a:lstStyle/>
          <a:p>
            <a:pPr>
              <a:buClr>
                <a:srgbClr val="0070C0"/>
              </a:buClr>
              <a:buSzPct val="80000"/>
            </a:pPr>
            <a:r>
              <a:rPr lang="en-US" sz="1900" b="1" dirty="0" smtClean="0"/>
              <a:t>14.4 – Homeostasis</a:t>
            </a:r>
            <a:endParaRPr lang="en-US" sz="1900" b="1" dirty="0" smtClean="0"/>
          </a:p>
          <a:p>
            <a:pPr>
              <a:buClr>
                <a:srgbClr val="0070C0"/>
              </a:buClr>
              <a:buSzPct val="80000"/>
            </a:pPr>
            <a:r>
              <a:rPr lang="en-US" sz="1900" b="1" dirty="0" smtClean="0"/>
              <a:t>Core</a:t>
            </a:r>
          </a:p>
          <a:p>
            <a:pPr marL="355600" indent="-355600">
              <a:buClr>
                <a:srgbClr val="0070C0"/>
              </a:buClr>
              <a:buSzPct val="80000"/>
              <a:buFont typeface="Wingdings 3" panose="05040102010807070707" pitchFamily="18" charset="2"/>
              <a:buChar char=""/>
            </a:pPr>
            <a:r>
              <a:rPr lang="en-US" sz="1900" dirty="0"/>
              <a:t>Define homeostasis as the maintenance of </a:t>
            </a:r>
            <a:r>
              <a:rPr lang="en-US" sz="1900" dirty="0" smtClean="0"/>
              <a:t>a constant </a:t>
            </a:r>
            <a:r>
              <a:rPr lang="en-US" sz="1900" dirty="0"/>
              <a:t>internal environment</a:t>
            </a:r>
          </a:p>
          <a:p>
            <a:pPr marL="355600" indent="-355600">
              <a:buClr>
                <a:srgbClr val="0070C0"/>
              </a:buClr>
              <a:buSzPct val="80000"/>
              <a:buFont typeface="Wingdings 3" panose="05040102010807070707" pitchFamily="18" charset="2"/>
              <a:buChar char=""/>
            </a:pPr>
            <a:r>
              <a:rPr lang="en-US" sz="1900" dirty="0" smtClean="0"/>
              <a:t>Name </a:t>
            </a:r>
            <a:r>
              <a:rPr lang="en-US" sz="1900" dirty="0"/>
              <a:t>and identify on a diagram of the </a:t>
            </a:r>
            <a:r>
              <a:rPr lang="en-US" sz="1900" dirty="0" smtClean="0"/>
              <a:t>skin: hairs</a:t>
            </a:r>
            <a:r>
              <a:rPr lang="en-US" sz="1900" dirty="0"/>
              <a:t>, hair erector muscles, sweat </a:t>
            </a:r>
            <a:r>
              <a:rPr lang="en-US" sz="1900" dirty="0" smtClean="0"/>
              <a:t>glands, receptors</a:t>
            </a:r>
            <a:r>
              <a:rPr lang="en-US" sz="1900" dirty="0"/>
              <a:t>, sensory </a:t>
            </a:r>
            <a:r>
              <a:rPr lang="en-US" sz="1900" dirty="0" err="1"/>
              <a:t>neurones</a:t>
            </a:r>
            <a:r>
              <a:rPr lang="en-US" sz="1900" dirty="0"/>
              <a:t>, blood </a:t>
            </a:r>
            <a:r>
              <a:rPr lang="en-US" sz="1900" dirty="0" smtClean="0"/>
              <a:t>vessels and </a:t>
            </a:r>
            <a:r>
              <a:rPr lang="en-US" sz="1900" dirty="0"/>
              <a:t>fatty tissue</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in </a:t>
            </a:r>
            <a:r>
              <a:rPr lang="en-US" sz="1900" dirty="0" smtClean="0"/>
              <a:t>terms of </a:t>
            </a:r>
            <a:r>
              <a:rPr lang="en-US" sz="1900" dirty="0"/>
              <a:t>insulation, sweating, shivering and the </a:t>
            </a:r>
            <a:r>
              <a:rPr lang="en-US" sz="1900" dirty="0" smtClean="0"/>
              <a:t>role of </a:t>
            </a:r>
            <a:r>
              <a:rPr lang="en-US" sz="1900" dirty="0"/>
              <a:t>the brain (limited to blood </a:t>
            </a:r>
            <a:r>
              <a:rPr lang="en-US" sz="1900" dirty="0" smtClean="0"/>
              <a:t>temperature receptors </a:t>
            </a:r>
            <a:r>
              <a:rPr lang="en-US" sz="1900" dirty="0"/>
              <a:t>and coordination)</a:t>
            </a:r>
            <a:endParaRPr lang="en-US" sz="1900" dirty="0"/>
          </a:p>
          <a:p>
            <a:pPr>
              <a:buClr>
                <a:srgbClr val="0070C0"/>
              </a:buClr>
              <a:buSzPct val="80000"/>
            </a:pPr>
            <a:r>
              <a:rPr lang="en-US" sz="1900" b="1" dirty="0" smtClean="0"/>
              <a:t>Supplement</a:t>
            </a:r>
          </a:p>
          <a:p>
            <a:pPr marL="355600" indent="-355600">
              <a:buClr>
                <a:srgbClr val="0070C0"/>
              </a:buClr>
              <a:buSzPct val="80000"/>
              <a:buFont typeface="Wingdings 3" panose="05040102010807070707" pitchFamily="18" charset="2"/>
              <a:buChar char=""/>
            </a:pPr>
            <a:r>
              <a:rPr lang="en-US" sz="1900" dirty="0"/>
              <a:t>Explain that homeostasis is the control </a:t>
            </a:r>
            <a:r>
              <a:rPr lang="en-US" sz="1900" dirty="0" smtClean="0"/>
              <a:t>of internal </a:t>
            </a:r>
            <a:r>
              <a:rPr lang="en-US" sz="1900" dirty="0"/>
              <a:t>conditions within set limits</a:t>
            </a:r>
          </a:p>
          <a:p>
            <a:pPr marL="355600" indent="-355600">
              <a:buClr>
                <a:srgbClr val="0070C0"/>
              </a:buClr>
              <a:buSzPct val="80000"/>
              <a:buFont typeface="Wingdings 3" panose="05040102010807070707" pitchFamily="18" charset="2"/>
              <a:buChar char=""/>
            </a:pPr>
            <a:r>
              <a:rPr lang="en-US" sz="1900" dirty="0" smtClean="0"/>
              <a:t>Explain </a:t>
            </a:r>
            <a:r>
              <a:rPr lang="en-US" sz="1900" dirty="0"/>
              <a:t>the concept of control by </a:t>
            </a:r>
            <a:r>
              <a:rPr lang="en-US" sz="1900" dirty="0" smtClean="0"/>
              <a:t>negative feedback</a:t>
            </a:r>
            <a:endParaRPr lang="en-US" sz="1900" dirty="0"/>
          </a:p>
          <a:p>
            <a:pPr marL="355600" indent="-355600">
              <a:buClr>
                <a:srgbClr val="0070C0"/>
              </a:buClr>
              <a:buSzPct val="80000"/>
              <a:buFont typeface="Wingdings 3" panose="05040102010807070707" pitchFamily="18" charset="2"/>
              <a:buChar char=""/>
            </a:pPr>
            <a:r>
              <a:rPr lang="en-US" sz="1900" dirty="0" smtClean="0"/>
              <a:t>Describe </a:t>
            </a:r>
            <a:r>
              <a:rPr lang="en-US" sz="1900" dirty="0"/>
              <a:t>the control of the </a:t>
            </a:r>
            <a:r>
              <a:rPr lang="en-US" sz="1900" dirty="0" smtClean="0"/>
              <a:t>glucose concentration </a:t>
            </a:r>
            <a:r>
              <a:rPr lang="en-US" sz="1900" dirty="0"/>
              <a:t>of the blood by the liver </a:t>
            </a:r>
            <a:r>
              <a:rPr lang="en-US" sz="1900" dirty="0" smtClean="0"/>
              <a:t>and the </a:t>
            </a:r>
            <a:r>
              <a:rPr lang="en-US" sz="1900" dirty="0"/>
              <a:t>roles of insulin and glucagon from </a:t>
            </a:r>
            <a:r>
              <a:rPr lang="en-US" sz="1900" dirty="0" smtClean="0"/>
              <a:t>the pancreas</a:t>
            </a:r>
            <a:endParaRPr lang="en-US" sz="1900" dirty="0"/>
          </a:p>
          <a:p>
            <a:pPr marL="355600" indent="-355600">
              <a:buClr>
                <a:srgbClr val="0070C0"/>
              </a:buClr>
              <a:buSzPct val="80000"/>
              <a:buFont typeface="Wingdings 3" panose="05040102010807070707" pitchFamily="18" charset="2"/>
              <a:buChar char=""/>
            </a:pPr>
            <a:r>
              <a:rPr lang="en-US" sz="1900" dirty="0" smtClean="0"/>
              <a:t>Outline </a:t>
            </a:r>
            <a:r>
              <a:rPr lang="en-US" sz="1900" dirty="0"/>
              <a:t>the symptoms and treatment </a:t>
            </a:r>
            <a:r>
              <a:rPr lang="en-US" sz="1900" dirty="0" smtClean="0"/>
              <a:t>of Type </a:t>
            </a:r>
            <a:r>
              <a:rPr lang="en-US" sz="1900" dirty="0"/>
              <a:t>1 diabetes (detail of β cells is </a:t>
            </a:r>
            <a:r>
              <a:rPr lang="en-US" sz="1900" dirty="0" smtClean="0"/>
              <a:t>not required</a:t>
            </a:r>
            <a:r>
              <a:rPr lang="en-US" sz="1900" dirty="0"/>
              <a:t>)</a:t>
            </a:r>
          </a:p>
          <a:p>
            <a:pPr marL="355600" indent="-355600">
              <a:buClr>
                <a:srgbClr val="0070C0"/>
              </a:buClr>
              <a:buSzPct val="80000"/>
              <a:buFont typeface="Wingdings 3" panose="05040102010807070707" pitchFamily="18" charset="2"/>
              <a:buChar char=""/>
            </a:pPr>
            <a:r>
              <a:rPr lang="en-US" sz="1900" dirty="0" smtClean="0"/>
              <a:t>Describe </a:t>
            </a:r>
            <a:r>
              <a:rPr lang="en-US" sz="1900" dirty="0"/>
              <a:t>the maintenance of a </a:t>
            </a:r>
            <a:r>
              <a:rPr lang="en-US" sz="1900" dirty="0" smtClean="0"/>
              <a:t>constant internal </a:t>
            </a:r>
            <a:r>
              <a:rPr lang="en-US" sz="1900" dirty="0"/>
              <a:t>body temperature in humans </a:t>
            </a:r>
            <a:r>
              <a:rPr lang="en-US" sz="1900" dirty="0" smtClean="0"/>
              <a:t>in terms </a:t>
            </a:r>
            <a:r>
              <a:rPr lang="en-US" sz="1900" dirty="0"/>
              <a:t>of vasodilation and vasoconstriction </a:t>
            </a:r>
            <a:r>
              <a:rPr lang="en-US" sz="1900" dirty="0" smtClean="0"/>
              <a:t>of arterioles </a:t>
            </a:r>
            <a:r>
              <a:rPr lang="en-US" sz="1900" dirty="0"/>
              <a:t>supplying skin surface capillaries</a:t>
            </a:r>
            <a:endParaRPr lang="en-US" sz="1900" dirty="0"/>
          </a:p>
        </p:txBody>
      </p:sp>
    </p:spTree>
    <p:extLst>
      <p:ext uri="{BB962C8B-B14F-4D97-AF65-F5344CB8AC3E}">
        <p14:creationId xmlns:p14="http://schemas.microsoft.com/office/powerpoint/2010/main" val="1121945398"/>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buSzPct val="80000"/>
            </a:pPr>
            <a:r>
              <a:rPr lang="en-US" sz="3600" dirty="0"/>
              <a:t>14 </a:t>
            </a:r>
            <a:r>
              <a:rPr lang="en-US" sz="3600" dirty="0" smtClean="0"/>
              <a:t>- Homeostasis</a:t>
            </a:r>
            <a:endParaRPr lang="en-US" sz="3600" dirty="0"/>
          </a:p>
        </p:txBody>
      </p:sp>
      <p:grpSp>
        <p:nvGrpSpPr>
          <p:cNvPr id="4" name="Group 3"/>
          <p:cNvGrpSpPr/>
          <p:nvPr/>
        </p:nvGrpSpPr>
        <p:grpSpPr>
          <a:xfrm>
            <a:off x="179512" y="1196752"/>
            <a:ext cx="8712967" cy="5291840"/>
            <a:chOff x="179512" y="6669360"/>
            <a:chExt cx="8712967" cy="5291840"/>
          </a:xfrm>
        </p:grpSpPr>
        <p:sp>
          <p:nvSpPr>
            <p:cNvPr id="5" name="Rectangle 4"/>
            <p:cNvSpPr/>
            <p:nvPr/>
          </p:nvSpPr>
          <p:spPr>
            <a:xfrm>
              <a:off x="179512" y="7101408"/>
              <a:ext cx="8712967" cy="4859792"/>
            </a:xfrm>
            <a:prstGeom prst="rect">
              <a:avLst/>
            </a:prstGeom>
            <a:solidFill>
              <a:schemeClr val="accent6">
                <a:lumMod val="20000"/>
                <a:lumOff val="80000"/>
              </a:schemeClr>
            </a:solidFill>
          </p:spPr>
          <p:txBody>
            <a:bodyPr wrap="square">
              <a:spAutoFit/>
            </a:bodyPr>
            <a:lstStyle/>
            <a:p>
              <a:pPr marL="361950" indent="-361950">
                <a:buClr>
                  <a:srgbClr val="C00000"/>
                </a:buClr>
                <a:buSzPct val="80000"/>
                <a:buFont typeface="Wingdings" panose="05000000000000000000" pitchFamily="2" charset="2"/>
                <a:buChar char="v"/>
              </a:pPr>
              <a:endParaRPr lang="en-US" sz="218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3600" dirty="0" smtClean="0">
                  <a:latin typeface="Arial" panose="020B0604020202020204" pitchFamily="34" charset="0"/>
                  <a:cs typeface="Arial" panose="020B0604020202020204" pitchFamily="34" charset="0"/>
                </a:rPr>
                <a:t>maintaining </a:t>
              </a:r>
              <a:r>
                <a:rPr lang="en-US" sz="3600" dirty="0">
                  <a:latin typeface="Arial" panose="020B0604020202020204" pitchFamily="34" charset="0"/>
                  <a:cs typeface="Arial" panose="020B0604020202020204" pitchFamily="34" charset="0"/>
                </a:rPr>
                <a:t>the internal environment of the human body</a:t>
              </a:r>
            </a:p>
            <a:p>
              <a:pPr marL="361950" indent="-361950">
                <a:buClr>
                  <a:srgbClr val="C00000"/>
                </a:buClr>
                <a:buSzPct val="80000"/>
                <a:buFont typeface="Wingdings" panose="05000000000000000000" pitchFamily="2" charset="2"/>
                <a:buChar char="v"/>
              </a:pPr>
              <a:r>
                <a:rPr lang="en-US" sz="3600" dirty="0" smtClean="0">
                  <a:latin typeface="Arial" panose="020B0604020202020204" pitchFamily="34" charset="0"/>
                  <a:cs typeface="Arial" panose="020B0604020202020204" pitchFamily="34" charset="0"/>
                </a:rPr>
                <a:t>how </a:t>
              </a:r>
              <a:r>
                <a:rPr lang="en-US" sz="3600" dirty="0">
                  <a:latin typeface="Arial" panose="020B0604020202020204" pitchFamily="34" charset="0"/>
                  <a:cs typeface="Arial" panose="020B0604020202020204" pitchFamily="34" charset="0"/>
                </a:rPr>
                <a:t>we keep our body temperature constant 5 </a:t>
              </a:r>
              <a:endParaRPr lang="en-US" sz="3600" dirty="0" smtClean="0">
                <a:latin typeface="Arial" panose="020B0604020202020204" pitchFamily="34" charset="0"/>
                <a:cs typeface="Arial" panose="020B0604020202020204" pitchFamily="34" charset="0"/>
              </a:endParaRPr>
            </a:p>
            <a:p>
              <a:pPr marL="361950" indent="-361950">
                <a:buClr>
                  <a:srgbClr val="C00000"/>
                </a:buClr>
                <a:buSzPct val="80000"/>
                <a:buFont typeface="Wingdings" panose="05000000000000000000" pitchFamily="2" charset="2"/>
                <a:buChar char="v"/>
              </a:pPr>
              <a:r>
                <a:rPr lang="en-US" sz="3600" dirty="0" smtClean="0">
                  <a:latin typeface="Arial" panose="020B0604020202020204" pitchFamily="34" charset="0"/>
                  <a:cs typeface="Arial" panose="020B0604020202020204" pitchFamily="34" charset="0"/>
                </a:rPr>
                <a:t>the </a:t>
              </a:r>
              <a:r>
                <a:rPr lang="en-US" sz="3600" dirty="0">
                  <a:latin typeface="Arial" panose="020B0604020202020204" pitchFamily="34" charset="0"/>
                  <a:cs typeface="Arial" panose="020B0604020202020204" pitchFamily="34" charset="0"/>
                </a:rPr>
                <a:t>role of negative feedback in homeostasis</a:t>
              </a:r>
            </a:p>
            <a:p>
              <a:pPr marL="361950" indent="-361950">
                <a:buClr>
                  <a:srgbClr val="C00000"/>
                </a:buClr>
                <a:buSzPct val="80000"/>
                <a:buFont typeface="Wingdings" panose="05000000000000000000" pitchFamily="2" charset="2"/>
                <a:buChar char="v"/>
              </a:pPr>
              <a:r>
                <a:rPr lang="en-US" sz="3600" dirty="0" smtClean="0">
                  <a:latin typeface="Arial" panose="020B0604020202020204" pitchFamily="34" charset="0"/>
                  <a:cs typeface="Arial" panose="020B0604020202020204" pitchFamily="34" charset="0"/>
                </a:rPr>
                <a:t>how </a:t>
              </a:r>
              <a:r>
                <a:rPr lang="en-US" sz="3600" dirty="0">
                  <a:latin typeface="Arial" panose="020B0604020202020204" pitchFamily="34" charset="0"/>
                  <a:cs typeface="Arial" panose="020B0604020202020204" pitchFamily="34" charset="0"/>
                </a:rPr>
                <a:t>the pancreas and liver help to keep blood glucose concentration steady</a:t>
              </a:r>
              <a:endParaRPr lang="en-US" sz="3600" dirty="0">
                <a:latin typeface="Arial" panose="020B0604020202020204" pitchFamily="34" charset="0"/>
                <a:cs typeface="Arial" panose="020B0604020202020204" pitchFamily="34" charset="0"/>
              </a:endParaRPr>
            </a:p>
          </p:txBody>
        </p:sp>
        <p:sp>
          <p:nvSpPr>
            <p:cNvPr id="6" name="Rounded Rectangle 1"/>
            <p:cNvSpPr/>
            <p:nvPr/>
          </p:nvSpPr>
          <p:spPr>
            <a:xfrm>
              <a:off x="179512" y="6669360"/>
              <a:ext cx="8695075" cy="742718"/>
            </a:xfrm>
            <a:custGeom>
              <a:avLst/>
              <a:gdLst>
                <a:gd name="connsiteX0" fmla="*/ 0 w 8695075"/>
                <a:gd name="connsiteY0" fmla="*/ 108014 h 648072"/>
                <a:gd name="connsiteX1" fmla="*/ 108014 w 8695075"/>
                <a:gd name="connsiteY1" fmla="*/ 0 h 648072"/>
                <a:gd name="connsiteX2" fmla="*/ 8587061 w 8695075"/>
                <a:gd name="connsiteY2" fmla="*/ 0 h 648072"/>
                <a:gd name="connsiteX3" fmla="*/ 8695075 w 8695075"/>
                <a:gd name="connsiteY3" fmla="*/ 108014 h 648072"/>
                <a:gd name="connsiteX4" fmla="*/ 8695075 w 8695075"/>
                <a:gd name="connsiteY4" fmla="*/ 540058 h 648072"/>
                <a:gd name="connsiteX5" fmla="*/ 8587061 w 8695075"/>
                <a:gd name="connsiteY5" fmla="*/ 648072 h 648072"/>
                <a:gd name="connsiteX6" fmla="*/ 108014 w 8695075"/>
                <a:gd name="connsiteY6" fmla="*/ 648072 h 648072"/>
                <a:gd name="connsiteX7" fmla="*/ 0 w 8695075"/>
                <a:gd name="connsiteY7" fmla="*/ 540058 h 648072"/>
                <a:gd name="connsiteX8" fmla="*/ 0 w 8695075"/>
                <a:gd name="connsiteY8" fmla="*/ 108014 h 648072"/>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587061 w 8695075"/>
                <a:gd name="connsiteY5" fmla="*/ 648072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7672661 w 8695075"/>
                <a:gd name="connsiteY5" fmla="*/ 630819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 name="connsiteX0" fmla="*/ 0 w 8695075"/>
                <a:gd name="connsiteY0" fmla="*/ 108014 h 734336"/>
                <a:gd name="connsiteX1" fmla="*/ 108014 w 8695075"/>
                <a:gd name="connsiteY1" fmla="*/ 0 h 734336"/>
                <a:gd name="connsiteX2" fmla="*/ 8587061 w 8695075"/>
                <a:gd name="connsiteY2" fmla="*/ 0 h 734336"/>
                <a:gd name="connsiteX3" fmla="*/ 8695075 w 8695075"/>
                <a:gd name="connsiteY3" fmla="*/ 108014 h 734336"/>
                <a:gd name="connsiteX4" fmla="*/ 8695075 w 8695075"/>
                <a:gd name="connsiteY4" fmla="*/ 540058 h 734336"/>
                <a:gd name="connsiteX5" fmla="*/ 8155740 w 8695075"/>
                <a:gd name="connsiteY5" fmla="*/ 596313 h 734336"/>
                <a:gd name="connsiteX6" fmla="*/ 1764286 w 8695075"/>
                <a:gd name="connsiteY6" fmla="*/ 734336 h 734336"/>
                <a:gd name="connsiteX7" fmla="*/ 0 w 8695075"/>
                <a:gd name="connsiteY7" fmla="*/ 540058 h 734336"/>
                <a:gd name="connsiteX8" fmla="*/ 0 w 8695075"/>
                <a:gd name="connsiteY8" fmla="*/ 108014 h 73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95075" h="734336">
                  <a:moveTo>
                    <a:pt x="0" y="108014"/>
                  </a:moveTo>
                  <a:cubicBezTo>
                    <a:pt x="0" y="48360"/>
                    <a:pt x="48360" y="0"/>
                    <a:pt x="108014" y="0"/>
                  </a:cubicBezTo>
                  <a:lnTo>
                    <a:pt x="8587061" y="0"/>
                  </a:lnTo>
                  <a:cubicBezTo>
                    <a:pt x="8646715" y="0"/>
                    <a:pt x="8695075" y="48360"/>
                    <a:pt x="8695075" y="108014"/>
                  </a:cubicBezTo>
                  <a:lnTo>
                    <a:pt x="8695075" y="540058"/>
                  </a:lnTo>
                  <a:cubicBezTo>
                    <a:pt x="8695075" y="599712"/>
                    <a:pt x="8215394" y="596313"/>
                    <a:pt x="8155740" y="596313"/>
                  </a:cubicBezTo>
                  <a:cubicBezTo>
                    <a:pt x="7002916" y="406533"/>
                    <a:pt x="4728657" y="648072"/>
                    <a:pt x="1764286" y="734336"/>
                  </a:cubicBezTo>
                  <a:cubicBezTo>
                    <a:pt x="1704632" y="734336"/>
                    <a:pt x="0" y="599712"/>
                    <a:pt x="0" y="540058"/>
                  </a:cubicBezTo>
                  <a:lnTo>
                    <a:pt x="0" y="10801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tIns="36000" rIns="36000" bIns="36000" rtlCol="0" anchor="t" anchorCtr="0"/>
            <a:lstStyle/>
            <a:p>
              <a:r>
                <a:rPr lang="en-US" sz="2800" b="1" dirty="0" smtClean="0">
                  <a:solidFill>
                    <a:srgbClr val="0070C0"/>
                  </a:solidFill>
                  <a:latin typeface="Arial" panose="020B0604020202020204" pitchFamily="34" charset="0"/>
                  <a:cs typeface="Arial" panose="020B0604020202020204" pitchFamily="34" charset="0"/>
                </a:rPr>
                <a:t>In this chapter you will find out about:</a:t>
              </a:r>
              <a:endParaRPr lang="en-US" sz="2800" b="1" dirty="0">
                <a:solidFill>
                  <a:srgbClr val="0070C0"/>
                </a:solidFill>
                <a:latin typeface="Arial" panose="020B0604020202020204" pitchFamily="34" charset="0"/>
                <a:cs typeface="Arial" panose="020B0604020202020204" pitchFamily="34" charset="0"/>
              </a:endParaRPr>
            </a:p>
          </p:txBody>
        </p:sp>
      </p:grpSp>
      <p:sp>
        <p:nvSpPr>
          <p:cNvPr id="7" name="Round Same Side Corner Rectangle 6">
            <a:hlinkClick r:id="" action="ppaction://noaction"/>
          </p:cNvPr>
          <p:cNvSpPr/>
          <p:nvPr/>
        </p:nvSpPr>
        <p:spPr>
          <a:xfrm>
            <a:off x="7067364" y="692696"/>
            <a:ext cx="600980" cy="34200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a:t>
            </a:r>
            <a:r>
              <a:rPr lang="en-GB" sz="960" b="1" dirty="0" smtClean="0">
                <a:latin typeface="Arial" panose="020B0604020202020204" pitchFamily="34" charset="0"/>
                <a:cs typeface="Arial" panose="020B0604020202020204" pitchFamily="34" charset="0"/>
              </a:rPr>
              <a:t>178</a:t>
            </a:r>
            <a:endParaRPr lang="en-GB" sz="96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255000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51310</TotalTime>
  <Words>4617</Words>
  <Application>Microsoft Office PowerPoint</Application>
  <PresentationFormat>On-screen Show (4:3)</PresentationFormat>
  <Paragraphs>513</Paragraphs>
  <Slides>47</Slides>
  <Notes>47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Calibri</vt:lpstr>
      <vt:lpstr>Lucida Sans Unicode</vt:lpstr>
      <vt:lpstr>Verdana</vt:lpstr>
      <vt:lpstr>Wingdings</vt:lpstr>
      <vt:lpstr>Wingdings 2</vt:lpstr>
      <vt:lpstr>Wingdings 3</vt:lpstr>
      <vt:lpstr>Enderoth</vt:lpstr>
      <vt:lpstr>PowerPoint Presentation</vt:lpstr>
      <vt:lpstr>1 – Assessment Structure</vt:lpstr>
      <vt:lpstr>1 – Assessment Structure</vt:lpstr>
      <vt:lpstr>3 – Assessment Objectives</vt:lpstr>
      <vt:lpstr>3 – Assessment Objectives</vt:lpstr>
      <vt:lpstr>3 – Assessment Objectives</vt:lpstr>
      <vt:lpstr>3 - Assessment Objectives</vt:lpstr>
      <vt:lpstr>14 - Homeostasis</vt:lpstr>
      <vt:lpstr>14 - Homeostasis</vt:lpstr>
      <vt:lpstr>14 - Homeostasis</vt:lpstr>
      <vt:lpstr>14 - Homeostasis</vt:lpstr>
      <vt:lpstr>14.1 – Maintaining the Internal Environment</vt:lpstr>
      <vt:lpstr>14.1 – Maintaining the Internal Environment</vt:lpstr>
      <vt:lpstr>14.2 – Control of Body Temperature</vt:lpstr>
      <vt:lpstr>14.2 – Control of Body Temperature</vt:lpstr>
      <vt:lpstr>14.2 – Control of Body Temperature</vt:lpstr>
      <vt:lpstr>14.2 – Control of Body Temperature</vt:lpstr>
      <vt:lpstr>14.2 – Control of Body Temperature</vt:lpstr>
      <vt:lpstr>14.2 – Control of Body Temperature</vt:lpstr>
      <vt:lpstr>14.2 – Control of Body Temperature</vt:lpstr>
      <vt:lpstr>14.2 – Control of Body Temperature - Hypothalamus</vt:lpstr>
      <vt:lpstr>14.2 – Control of Body Temperature - Hypothalamus</vt:lpstr>
      <vt:lpstr>14.2 – Control of Body Temperature - Hypothalamus</vt:lpstr>
      <vt:lpstr>14.2 – Control of Body Temperature - Rises</vt:lpstr>
      <vt:lpstr>14.2 – Control of Body Temperature - Rises</vt:lpstr>
      <vt:lpstr>14.2 – Control of Body Temperature - Rises</vt:lpstr>
      <vt:lpstr>14.2 – Control of Body Temperature - Rises</vt:lpstr>
      <vt:lpstr>14.2 - Questions</vt:lpstr>
      <vt:lpstr>14.2 – Control of Body Temperature - Rises</vt:lpstr>
      <vt:lpstr>14.2 – Control of Body Temperature - Rises</vt:lpstr>
      <vt:lpstr>14.3 – Control of Blood Glucose Concentration</vt:lpstr>
      <vt:lpstr>14.3 – Control of Blood Glucose Concentration</vt:lpstr>
      <vt:lpstr>14.3 – Control of Blood Glucose Concentration</vt:lpstr>
      <vt:lpstr>14.3 – Control of Blood Glucose Concentration</vt:lpstr>
      <vt:lpstr>14.3 – Control of Blood Glucose Concentration</vt:lpstr>
      <vt:lpstr>14.3 – Control of Blood Glucose Concentration</vt:lpstr>
      <vt:lpstr>14.3 – Control of Blood Glucose Concentration</vt:lpstr>
      <vt:lpstr>14 – End of Chapter Questions</vt:lpstr>
      <vt:lpstr>14 – End of Chapter Questions</vt:lpstr>
      <vt:lpstr>14 – End of Chapter Questions</vt:lpstr>
      <vt:lpstr>14 – End of Chapter Questions</vt:lpstr>
      <vt:lpstr>14 – End of Chapter Questions</vt:lpstr>
      <vt:lpstr>14 – Homeostasis - Workbook Questions</vt:lpstr>
      <vt:lpstr>14 – Homeostasis - Workbook Questions</vt:lpstr>
      <vt:lpstr>14 – Homeostasis - Workbook Questions</vt:lpstr>
      <vt:lpstr>14 – Homeostasis - Workbook Questions</vt:lpstr>
      <vt:lpstr>14 – Homeostasis - Workbook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Unit 14 – Coordination and Response</cp:keywords>
  <cp:lastModifiedBy>Enderoth</cp:lastModifiedBy>
  <cp:revision>1726</cp:revision>
  <cp:lastPrinted>2014-01-22T18:25:48Z</cp:lastPrinted>
  <dcterms:created xsi:type="dcterms:W3CDTF">2008-03-12T11:01:44Z</dcterms:created>
  <dcterms:modified xsi:type="dcterms:W3CDTF">2018-03-17T11:01:58Z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